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Lst>
  <p:sldSz cy="5143500" cx="9144000"/>
  <p:notesSz cx="6858000" cy="9144000"/>
  <p:embeddedFontLst>
    <p:embeddedFont>
      <p:font typeface="Roboto Thin"/>
      <p:regular r:id="rId98"/>
      <p:bold r:id="rId99"/>
      <p:italic r:id="rId100"/>
      <p:boldItalic r:id="rId101"/>
    </p:embeddedFont>
    <p:embeddedFont>
      <p:font typeface="Roboto Medium"/>
      <p:regular r:id="rId102"/>
      <p:bold r:id="rId103"/>
      <p:italic r:id="rId104"/>
      <p:boldItalic r:id="rId105"/>
    </p:embeddedFont>
    <p:embeddedFont>
      <p:font typeface="Roboto"/>
      <p:regular r:id="rId106"/>
      <p:bold r:id="rId107"/>
      <p:italic r:id="rId108"/>
      <p:boldItalic r:id="rId109"/>
    </p:embeddedFont>
    <p:embeddedFont>
      <p:font typeface="Roboto Light"/>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F5738DC-7D8F-4FB2-9E76-A6EB2789E932}">
  <a:tblStyle styleId="{AF5738DC-7D8F-4FB2-9E76-A6EB2789E9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font" Target="fonts/RobotoMedium-boldItalic.fntdata"/><Relationship Id="rId104" Type="http://schemas.openxmlformats.org/officeDocument/2006/relationships/font" Target="fonts/RobotoMedium-italic.fntdata"/><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Medium-bold.fntdata"/><Relationship Id="rId102" Type="http://schemas.openxmlformats.org/officeDocument/2006/relationships/font" Target="fonts/RobotoMedium-regular.fntdata"/><Relationship Id="rId101" Type="http://schemas.openxmlformats.org/officeDocument/2006/relationships/font" Target="fonts/RobotoThin-boldItalic.fntdata"/><Relationship Id="rId100" Type="http://schemas.openxmlformats.org/officeDocument/2006/relationships/font" Target="fonts/RobotoThin-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Thin-bold.fntdata"/><Relationship Id="rId10" Type="http://schemas.openxmlformats.org/officeDocument/2006/relationships/slide" Target="slides/slide5.xml"/><Relationship Id="rId98" Type="http://schemas.openxmlformats.org/officeDocument/2006/relationships/font" Target="fonts/RobotoThin-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RobotoLight-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3" Type="http://schemas.openxmlformats.org/officeDocument/2006/relationships/font" Target="fonts/RobotoLight-boldItalic.fntdata"/><Relationship Id="rId112" Type="http://schemas.openxmlformats.org/officeDocument/2006/relationships/font" Target="fonts/RobotoLight-italic.fntdata"/><Relationship Id="rId111" Type="http://schemas.openxmlformats.org/officeDocument/2006/relationships/font" Target="fonts/RobotoLight-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lleverywhere.com/"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54ab1329f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4ab1329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5543952a7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543952a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5543952a7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543952a7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Data professionals often focus on numbers and tools but lose sight of what really matters: trying to understand a phenomenon and then communicating one's findings.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5543952a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5543952a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5543952a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543952a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Explain that data </a:t>
            </a:r>
            <a:r>
              <a:rPr lang="en">
                <a:solidFill>
                  <a:schemeClr val="dk1"/>
                </a:solidFill>
              </a:rPr>
              <a:t>analytics</a:t>
            </a:r>
            <a:r>
              <a:rPr lang="en">
                <a:solidFill>
                  <a:schemeClr val="dk1"/>
                </a:solidFill>
              </a:rPr>
              <a:t> involves storytelling because it requires analysts and scientists to capture a narrative based on a set of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5543952a7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5543952a7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every data problem has a beginning, middle, and end. It's important to capture that story and be able to communicate it to others.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5543952a7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5543952a7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5543952a7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5543952a7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data analytics also involves truth-telling because it requires analysts to understand the world as it is. This analysis is commonly referred to as a “retrospective analysis”.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5543952a7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5543952a7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analysts are also tasked with predicting the world as it could be. This analysis is commonly referred to as a “modelling”.</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g5543952a7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5543952a7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data analysts need to distinguish between what's true and what's false, using data to make these determinations.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5543952a7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543952a7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543952a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543952a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Have every student in class introduce themselves. Feel free to refer to the slides or come up with questions of your own. Try to keep things </a:t>
            </a:r>
            <a:r>
              <a:rPr lang="en"/>
              <a:t>lighthearted</a:t>
            </a:r>
            <a:r>
              <a:rPr lang="en"/>
              <a:t> as students share their backgrounds.</a:t>
            </a:r>
            <a:endParaRPr/>
          </a:p>
          <a:p>
            <a:pPr indent="-298450" lvl="0" marL="457200" rtl="0" algn="l">
              <a:lnSpc>
                <a:spcPct val="150000"/>
              </a:lnSpc>
              <a:spcBef>
                <a:spcPts val="0"/>
              </a:spcBef>
              <a:spcAft>
                <a:spcPts val="0"/>
              </a:spcAft>
              <a:buSzPts val="1100"/>
              <a:buChar char="●"/>
            </a:pPr>
            <a:r>
              <a:rPr lang="en"/>
              <a:t>When all students have had a chance to introduce themselves, have the TAs introduce themselves as well.</a:t>
            </a:r>
            <a:endParaRPr/>
          </a:p>
          <a:p>
            <a:pPr indent="-298450" lvl="0" marL="457200" rtl="0" algn="l">
              <a:lnSpc>
                <a:spcPct val="150000"/>
              </a:lnSpc>
              <a:spcBef>
                <a:spcPts val="0"/>
              </a:spcBef>
              <a:spcAft>
                <a:spcPts val="0"/>
              </a:spcAft>
              <a:buSzPts val="1100"/>
              <a:buChar char="●"/>
            </a:pPr>
            <a:r>
              <a:rPr lang="en"/>
              <a:t>Finally, introduce yourself and showcase a project or two to demonstrate your chops in the data field.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543952a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543952a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Explain that contrary to what many believe, data analytics and data science are not exact sciences, and there isn't a linear pathway to becoming a data professional. Being a good data analyst requires being well versed in a variety of tools, technologies, approaches, and strategic processes.</a:t>
            </a:r>
            <a:endParaRPr/>
          </a:p>
          <a:p>
            <a:pPr indent="-298450" lvl="0" marL="457200" rtl="0" algn="l">
              <a:lnSpc>
                <a:spcPct val="150000"/>
              </a:lnSpc>
              <a:spcBef>
                <a:spcPts val="0"/>
              </a:spcBef>
              <a:spcAft>
                <a:spcPts val="0"/>
              </a:spcAft>
              <a:buSzPts val="1100"/>
              <a:buChar char="●"/>
            </a:pPr>
            <a:r>
              <a:rPr lang="en"/>
              <a:t>Tell students that this course will provide significant exposure to a variety of data tools, strategies, processes, and technology to build their tool belt.</a:t>
            </a:r>
            <a:endParaRPr/>
          </a:p>
          <a:p>
            <a:pPr indent="-298450" lvl="0" marL="457200" rtl="0" algn="l">
              <a:lnSpc>
                <a:spcPct val="150000"/>
              </a:lnSpc>
              <a:spcBef>
                <a:spcPts val="0"/>
              </a:spcBef>
              <a:spcAft>
                <a:spcPts val="0"/>
              </a:spcAft>
              <a:buSzPts val="1100"/>
              <a:buChar char="●"/>
            </a:pPr>
            <a:r>
              <a:rPr lang="en"/>
              <a:t>Ask students how many have heard of each technology. For example, "How many of you have heard of or worked with pandas?" "How many of you have heard of worked with MongoDB?"</a:t>
            </a:r>
            <a:endParaRPr/>
          </a:p>
          <a:p>
            <a:pPr indent="-298450" lvl="0" marL="457200" rtl="0" algn="l">
              <a:lnSpc>
                <a:spcPct val="150000"/>
              </a:lnSpc>
              <a:spcBef>
                <a:spcPts val="0"/>
              </a:spcBef>
              <a:spcAft>
                <a:spcPts val="0"/>
              </a:spcAft>
              <a:buSzPts val="1100"/>
              <a:buChar char="●"/>
            </a:pPr>
            <a:r>
              <a:rPr lang="en"/>
              <a:t>Explain to students that these technologies account for four buckets in data science:</a:t>
            </a:r>
            <a:endParaRPr/>
          </a:p>
          <a:p>
            <a:pPr indent="-298450" lvl="1" marL="914400" rtl="0" algn="l">
              <a:lnSpc>
                <a:spcPct val="150000"/>
              </a:lnSpc>
              <a:spcBef>
                <a:spcPts val="0"/>
              </a:spcBef>
              <a:spcAft>
                <a:spcPts val="0"/>
              </a:spcAft>
              <a:buSzPts val="1100"/>
              <a:buChar char="○"/>
            </a:pPr>
            <a:r>
              <a:rPr lang="en"/>
              <a:t>Programming languages</a:t>
            </a:r>
            <a:endParaRPr/>
          </a:p>
          <a:p>
            <a:pPr indent="-298450" lvl="1" marL="914400" rtl="0" algn="l">
              <a:lnSpc>
                <a:spcPct val="150000"/>
              </a:lnSpc>
              <a:spcBef>
                <a:spcPts val="0"/>
              </a:spcBef>
              <a:spcAft>
                <a:spcPts val="0"/>
              </a:spcAft>
              <a:buSzPts val="1100"/>
              <a:buChar char="○"/>
            </a:pPr>
            <a:r>
              <a:rPr lang="en"/>
              <a:t>Statistical methods</a:t>
            </a:r>
            <a:endParaRPr/>
          </a:p>
          <a:p>
            <a:pPr indent="-298450" lvl="1" marL="914400" rtl="0" algn="l">
              <a:lnSpc>
                <a:spcPct val="150000"/>
              </a:lnSpc>
              <a:spcBef>
                <a:spcPts val="0"/>
              </a:spcBef>
              <a:spcAft>
                <a:spcPts val="0"/>
              </a:spcAft>
              <a:buSzPts val="1100"/>
              <a:buChar char="○"/>
            </a:pPr>
            <a:r>
              <a:rPr lang="en"/>
              <a:t>Data storage and retrieval</a:t>
            </a:r>
            <a:endParaRPr/>
          </a:p>
          <a:p>
            <a:pPr indent="-298450" lvl="1" marL="914400" rtl="0" algn="l">
              <a:lnSpc>
                <a:spcPct val="150000"/>
              </a:lnSpc>
              <a:spcBef>
                <a:spcPts val="0"/>
              </a:spcBef>
              <a:spcAft>
                <a:spcPts val="0"/>
              </a:spcAft>
              <a:buSzPts val="1100"/>
              <a:buChar char="○"/>
            </a:pPr>
            <a:r>
              <a:rPr lang="en"/>
              <a:t>Reporting capabilities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5543952a7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5543952a7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Read through the slide and describe each activity type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543952a7f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543952a7f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5543952a7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543952a7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Walk through each highlighted section with the class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5543952a7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5543952a7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Walk through each highlighted section with the class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5543952a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5543952a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Walk through each highlighted section with the class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5543952a7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5543952a7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Walk through each highlighted section with the class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5543952a7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5543952a7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Walk through each highlighted section with the class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5543952a7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5543952a7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5543952a7f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5543952a7f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throughout the course we will have a number of hands-on activities in each class. This is just an example of one of the hands-on activities.</a:t>
            </a:r>
            <a:endParaRPr/>
          </a:p>
          <a:p>
            <a:pPr indent="-298450" lvl="0" marL="457200" rtl="0" algn="l">
              <a:spcBef>
                <a:spcPts val="0"/>
              </a:spcBef>
              <a:spcAft>
                <a:spcPts val="0"/>
              </a:spcAft>
              <a:buSzPts val="1100"/>
              <a:buChar char="●"/>
            </a:pPr>
            <a:r>
              <a:rPr lang="en"/>
              <a:t>Before moving on, acknowledge that the course will cover a lot of material. The goal is to learn how to break down complex, seemingly insoluble problems; doing so requires a clear understanding of how data works and what it can do.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5543952a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543952a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5543952a7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543952a7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5543952a7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5543952a7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Emphasize that a beginner's mindset will help students roll up their sleeves and invest the time necessary to succeed.</a:t>
            </a:r>
            <a:endParaRPr/>
          </a:p>
          <a:p>
            <a:pPr indent="-298450" lvl="0" marL="457200" rtl="0" algn="l">
              <a:spcBef>
                <a:spcPts val="0"/>
              </a:spcBef>
              <a:spcAft>
                <a:spcPts val="0"/>
              </a:spcAft>
              <a:buSzPts val="1100"/>
              <a:buChar char="●"/>
            </a:pPr>
            <a:r>
              <a:rPr lang="en">
                <a:solidFill>
                  <a:schemeClr val="dk1"/>
                </a:solidFill>
              </a:rPr>
              <a:t>Explain that for many of us, coding is like nothing else we have ever done before.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5543952a7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5543952a7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Explain that mastery of other subjects, educational backgrounds, and professional achievements do not guarantee success in this course. The only things that will guarantee success are hard work, humility, and a relentless desire to improve. Recognizing how little you know is the first step toward success.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Learning how to analyze data can be tough, intimidating, and frustrating. And it's </a:t>
            </a:r>
            <a:r>
              <a:rPr i="1" lang="en">
                <a:solidFill>
                  <a:schemeClr val="dk1"/>
                </a:solidFill>
              </a:rPr>
              <a:t>hard</a:t>
            </a:r>
            <a:r>
              <a:rPr lang="en">
                <a:solidFill>
                  <a:schemeClr val="dk1"/>
                </a:solidFill>
              </a:rPr>
              <a:t>. It will take time; there's no way around that. Accepting this fact helps us stay motivated.</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55670eb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55670eb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shutterstock_643629568</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5543952a7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5543952a7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c</a:t>
            </a:r>
            <a:r>
              <a:rPr lang="en"/>
              <a:t>hallenges are bound to arise over the coming months. Encourage students to lean on each other for support, and to remember that we're all embarking on this journey together.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5543952a7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5543952a7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Remind them that you were once in their shoes. They have what it takes, which is why they're in the program in the first place.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55670eb0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55670eb0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by the end of the curriculum you will be amazed how much more you know about data science, data visualization and statistics than you do right now!</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55670eb0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55670eb0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g55670eb0d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55670eb0d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g55670eb0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55670eb0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5543952a7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5543952a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55670eb0d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55670eb0d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Tell students that this thought experiment focuses on this question: "Which do Americans prefer: Italian food or Mexican food?" The task is to develop a strategy for answering this question in 10 hours or less, using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55670eb0d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55670eb0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Acknowledge that the premise of the question might seem silly, but it's actually a great learning experiment because it forces students to ask questions such as:</a:t>
            </a:r>
            <a:endParaRPr/>
          </a:p>
          <a:p>
            <a:pPr indent="-298450" lvl="1" marL="914400" rtl="0" algn="l">
              <a:lnSpc>
                <a:spcPct val="150000"/>
              </a:lnSpc>
              <a:spcBef>
                <a:spcPts val="0"/>
              </a:spcBef>
              <a:spcAft>
                <a:spcPts val="0"/>
              </a:spcAft>
              <a:buSzPts val="1100"/>
              <a:buChar char="○"/>
            </a:pPr>
            <a:r>
              <a:rPr lang="en"/>
              <a:t>What does it mean to prefer?</a:t>
            </a:r>
            <a:endParaRPr/>
          </a:p>
          <a:p>
            <a:pPr indent="-298450" lvl="1" marL="914400" rtl="0" algn="l">
              <a:lnSpc>
                <a:spcPct val="150000"/>
              </a:lnSpc>
              <a:spcBef>
                <a:spcPts val="0"/>
              </a:spcBef>
              <a:spcAft>
                <a:spcPts val="0"/>
              </a:spcAft>
              <a:buSzPts val="1100"/>
              <a:buChar char="○"/>
            </a:pPr>
            <a:r>
              <a:rPr lang="en"/>
              <a:t>What data can be used to determine preference?</a:t>
            </a:r>
            <a:endParaRPr/>
          </a:p>
          <a:p>
            <a:pPr indent="-298450" lvl="1" marL="914400" rtl="0" algn="l">
              <a:lnSpc>
                <a:spcPct val="150000"/>
              </a:lnSpc>
              <a:spcBef>
                <a:spcPts val="0"/>
              </a:spcBef>
              <a:spcAft>
                <a:spcPts val="0"/>
              </a:spcAft>
              <a:buSzPts val="1100"/>
              <a:buChar char="○"/>
            </a:pPr>
            <a:r>
              <a:rPr lang="en"/>
              <a:t>How do we ensure that all Americans are represented?</a:t>
            </a:r>
            <a:endParaRPr/>
          </a:p>
          <a:p>
            <a:pPr indent="-298450" lvl="0" marL="457200" rtl="0" algn="l">
              <a:lnSpc>
                <a:spcPct val="150000"/>
              </a:lnSpc>
              <a:spcBef>
                <a:spcPts val="0"/>
              </a:spcBef>
              <a:spcAft>
                <a:spcPts val="0"/>
              </a:spcAft>
              <a:buSzPts val="1100"/>
              <a:buChar char="●"/>
            </a:pPr>
            <a:r>
              <a:rPr lang="en"/>
              <a:t>If you need to get students to take the assignment more seriously, try raising the stakes with scenarios like:</a:t>
            </a:r>
            <a:endParaRPr/>
          </a:p>
          <a:p>
            <a:pPr indent="-298450" lvl="1" marL="914400" rtl="0" algn="l">
              <a:lnSpc>
                <a:spcPct val="150000"/>
              </a:lnSpc>
              <a:spcBef>
                <a:spcPts val="0"/>
              </a:spcBef>
              <a:spcAft>
                <a:spcPts val="0"/>
              </a:spcAft>
              <a:buSzPts val="1100"/>
              <a:buChar char="○"/>
            </a:pPr>
            <a:r>
              <a:rPr lang="en"/>
              <a:t>You are up for a promotion and your entire promotion rests on answering this question.</a:t>
            </a:r>
            <a:endParaRPr/>
          </a:p>
          <a:p>
            <a:pPr indent="-298450" lvl="1" marL="914400" rtl="0" algn="l">
              <a:lnSpc>
                <a:spcPct val="150000"/>
              </a:lnSpc>
              <a:spcBef>
                <a:spcPts val="0"/>
              </a:spcBef>
              <a:spcAft>
                <a:spcPts val="0"/>
              </a:spcAft>
              <a:buSzPts val="1100"/>
              <a:buChar char="○"/>
            </a:pPr>
            <a:r>
              <a:rPr lang="en"/>
              <a:t>You are advising a restaurateur who is about to invest millions in a franchising opportunity. She needs to know which type of cuisine to invest in.</a:t>
            </a:r>
            <a:endParaRPr/>
          </a:p>
          <a:p>
            <a:pPr indent="0" lvl="0" marL="0" rtl="0" algn="l">
              <a:lnSpc>
                <a:spcPct val="150000"/>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g55670eb0d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55670eb0d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558bd3d42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558bd3d42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the first step is to break down the question into its smaller parts (Americans, prefer, Mexican, Italian) in order to determine a set of quantifiable proxies.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55670eb0d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55670eb0d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Point out that </a:t>
            </a:r>
            <a:r>
              <a:rPr i="1" lang="en">
                <a:solidFill>
                  <a:schemeClr val="dk1"/>
                </a:solidFill>
              </a:rPr>
              <a:t>Americans</a:t>
            </a:r>
            <a:r>
              <a:rPr lang="en">
                <a:solidFill>
                  <a:schemeClr val="dk1"/>
                </a:solidFill>
              </a:rPr>
              <a:t> must be inclusive of both urban and rural locations, as well as inclusive of the full American population.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55670eb0d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55670eb0d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the other questions that can better define the ask (seen above)</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55670eb0d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55670eb0d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Ask the students of some ideas how to retrieve a good representative sample of all Americans.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55670eb0d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55670eb0d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Point out that preference can be measured by the number of people who visit Mexican restaurants vs. Italian restaurants, and the overall sentiments people express upon visiting those restaurants.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55670eb0d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55670eb0d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the other questions that can better define the ask (seen above)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Google Shape;1616;g55670eb0d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55670eb0d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5543952a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543952a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there has been an explosion of digital data in recent years.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2" name="Shape 1622"/>
        <p:cNvGrpSpPr/>
        <p:nvPr/>
      </p:nvGrpSpPr>
      <p:grpSpPr>
        <a:xfrm>
          <a:off x="0" y="0"/>
          <a:ext cx="0" cy="0"/>
          <a:chOff x="0" y="0"/>
          <a:chExt cx="0" cy="0"/>
        </a:xfrm>
      </p:grpSpPr>
      <p:sp>
        <p:nvSpPr>
          <p:cNvPr id="1623" name="Google Shape;1623;g55670eb0d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55670eb0d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now that we have interrogated each subcomponent of the ask we can look at the greater question.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Google Shape;1634;g55670eb0d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55670eb0d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55670eb0d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55670eb0d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depending on context, the ask can be interpreted a number of ways. It is important to know your audience as well as to get the full context of what is trying to be asked. </a:t>
            </a:r>
            <a:endParaRPr/>
          </a:p>
          <a:p>
            <a:pPr indent="-298450" lvl="0" marL="457200" rtl="0" algn="l">
              <a:spcBef>
                <a:spcPts val="0"/>
              </a:spcBef>
              <a:spcAft>
                <a:spcPts val="0"/>
              </a:spcAft>
              <a:buSzPts val="1100"/>
              <a:buChar char="●"/>
            </a:pPr>
            <a:r>
              <a:rPr lang="en"/>
              <a:t>Explain that for this example we are asking generally asking “Do Americans prefer to go to Italian or Mexican restaurants?”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558bd3d42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558bd3d42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558bd3d42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558bd3d42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558bd3d42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558bd3d4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we can use web services like Yelp and Google reviews to look at the number of reviews and average ratings for any number of restaurants in nearly every city in America.</a:t>
            </a:r>
            <a:endParaRPr/>
          </a:p>
          <a:p>
            <a:pPr indent="0" lvl="0" marL="45720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558bd3d4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558bd3d4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Propose to the students that we can obtain random of zip codes from the U.S. census to get a representative sample.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that once we have our zip codes, we can query each location through Yelp.</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558bd3d42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558bd3d42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Google Shape;1701;g558bd3d42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558bd3d42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to the students that we would need to query at least 500 zip codes to get an adequate representation of the continental US. So for this example, we are going to obtain 700 randomly sampled zip codes from the U.S. census.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558bd3d4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558bd3d4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Explain that for our proposed analysis we will tally the total number of reviews and average rating for the top 20 Mexican and Italian restaurants in each zip code.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543952a7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543952a7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there are now more robust tools to analyze this data explosion.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558bd3d42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558bd3d42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this is a visual representation of the analysis we will perform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Google Shape;1750;g558bd3d42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558bd3d42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Google Shape;1757;g558bd3d42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558bd3d42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Remind the students that there are a lot of different types of data and metadata that can be retrieved by Yelp for each zip code. Unfortunately, it would be prohibitively expensive and time-consuming to manually retrieve and store the results of 700 zip codes.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558bd3d42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558bd3d42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Explain that thankfully we can use Yelp’s API collect and store the data set for each zip code programmatically.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2" name="Shape 1782"/>
        <p:cNvGrpSpPr/>
        <p:nvPr/>
      </p:nvGrpSpPr>
      <p:grpSpPr>
        <a:xfrm>
          <a:off x="0" y="0"/>
          <a:ext cx="0" cy="0"/>
          <a:chOff x="0" y="0"/>
          <a:chExt cx="0" cy="0"/>
        </a:xfrm>
      </p:grpSpPr>
      <p:sp>
        <p:nvSpPr>
          <p:cNvPr id="1783" name="Google Shape;1783;g558bd3d42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558bd3d42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Explain that this is the output from a Yelp API query. It may look really busy and </a:t>
            </a:r>
            <a:r>
              <a:rPr lang="en">
                <a:solidFill>
                  <a:schemeClr val="dk1"/>
                </a:solidFill>
              </a:rPr>
              <a:t>intimidating</a:t>
            </a:r>
            <a:r>
              <a:rPr lang="en">
                <a:solidFill>
                  <a:schemeClr val="dk1"/>
                </a:solidFill>
              </a:rPr>
              <a:t> right now, but we have tools to make sense of this output.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Google Shape;1792;g558bd3d42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558bd3d42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Explain that by using Python, we can parse the Yelp API output into a more table-like format. Once we have a more table-like output, we are free to analyze the data and draw conclusions!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Google Shape;1810;g558bd3d42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558bd3d42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6" name="Shape 1816"/>
        <p:cNvGrpSpPr/>
        <p:nvPr/>
      </p:nvGrpSpPr>
      <p:grpSpPr>
        <a:xfrm>
          <a:off x="0" y="0"/>
          <a:ext cx="0" cy="0"/>
          <a:chOff x="0" y="0"/>
          <a:chExt cx="0" cy="0"/>
        </a:xfrm>
      </p:grpSpPr>
      <p:sp>
        <p:nvSpPr>
          <p:cNvPr id="1817" name="Google Shape;1817;g558bd3d42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558bd3d42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Explain that we can use Python in all steps of data retrieval and generation. Python can obtain a random zip code from the U.S. census, make an API request to Yelp, and store the output into a pandas data frame.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558bd3d42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558bd3d42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this is what the API query looks like in python.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Google Shape;1846;g558bd3d42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558bd3d42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this calculation is performed in the blink of an eye - magnitudes faster than any human could search on Yelp.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5543952a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5543952a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Explain that there is increasing recognition among business and industry leaders that data can drive business value.</a:t>
            </a:r>
            <a:endParaRPr/>
          </a:p>
          <a:p>
            <a:pPr indent="-298450" lvl="0" marL="457200" rtl="0" algn="l">
              <a:lnSpc>
                <a:spcPct val="150000"/>
              </a:lnSpc>
              <a:spcBef>
                <a:spcPts val="0"/>
              </a:spcBef>
              <a:spcAft>
                <a:spcPts val="0"/>
              </a:spcAft>
              <a:buSzPts val="1100"/>
              <a:buChar char="●"/>
            </a:pPr>
            <a:r>
              <a:rPr lang="en"/>
              <a:t>Ask the students to think of examples of using data to add business value.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558bd3d42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558bd3d42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once we have our API responses, we need to “scrape” our data of interest from the page. Once again we can use Python to perform this task.</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g558bd3d42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558bd3d42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g558bd3d42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558bd3d42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pandas is a super powerful package in Python that is used for storing, manipulating, cleaning and analyzing data. </a:t>
            </a:r>
            <a:endParaRPr/>
          </a:p>
          <a:p>
            <a:pPr indent="-298450" lvl="0" marL="457200" rtl="0" algn="l">
              <a:spcBef>
                <a:spcPts val="0"/>
              </a:spcBef>
              <a:spcAft>
                <a:spcPts val="0"/>
              </a:spcAft>
              <a:buSzPts val="1100"/>
              <a:buChar char="●"/>
            </a:pPr>
            <a:r>
              <a:rPr lang="en"/>
              <a:t>Explain for this example we would use pandas to clean and assemble the data to show comparative information such as overall average rating, total number of reviews, and the number of cities in which one cuisine had a higher rating than the other.</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3" name="Shape 1883"/>
        <p:cNvGrpSpPr/>
        <p:nvPr/>
      </p:nvGrpSpPr>
      <p:grpSpPr>
        <a:xfrm>
          <a:off x="0" y="0"/>
          <a:ext cx="0" cy="0"/>
          <a:chOff x="0" y="0"/>
          <a:chExt cx="0" cy="0"/>
        </a:xfrm>
      </p:grpSpPr>
      <p:sp>
        <p:nvSpPr>
          <p:cNvPr id="1884" name="Google Shape;1884;g558bd3d42e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558bd3d42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0" name="Shape 1890"/>
        <p:cNvGrpSpPr/>
        <p:nvPr/>
      </p:nvGrpSpPr>
      <p:grpSpPr>
        <a:xfrm>
          <a:off x="0" y="0"/>
          <a:ext cx="0" cy="0"/>
          <a:chOff x="0" y="0"/>
          <a:chExt cx="0" cy="0"/>
        </a:xfrm>
      </p:grpSpPr>
      <p:sp>
        <p:nvSpPr>
          <p:cNvPr id="1891" name="Google Shape;1891;g558bd3d42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558bd3d42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for our example, we could compare head-to-head the average rating, the number of wins, and the number of reviews.</a:t>
            </a:r>
            <a:endParaRPr/>
          </a:p>
          <a:p>
            <a:pPr indent="-298450" lvl="0" marL="457200" rtl="0" algn="l">
              <a:spcBef>
                <a:spcPts val="0"/>
              </a:spcBef>
              <a:spcAft>
                <a:spcPts val="0"/>
              </a:spcAft>
              <a:buSzPts val="1100"/>
              <a:buChar char="●"/>
            </a:pPr>
            <a:r>
              <a:rPr lang="en"/>
              <a:t>Explain that once we have finished analyzing the data, we need to build visualizations to help tell the story.</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9" name="Shape 1899"/>
        <p:cNvGrpSpPr/>
        <p:nvPr/>
      </p:nvGrpSpPr>
      <p:grpSpPr>
        <a:xfrm>
          <a:off x="0" y="0"/>
          <a:ext cx="0" cy="0"/>
          <a:chOff x="0" y="0"/>
          <a:chExt cx="0" cy="0"/>
        </a:xfrm>
      </p:grpSpPr>
      <p:sp>
        <p:nvSpPr>
          <p:cNvPr id="1900" name="Google Shape;1900;g558bd3d42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558bd3d42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to the students that visualizations can be really helpful to convey a message quickly.</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558bd3d42e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558bd3d42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Explain that visualizations can also help us to generate a hypothesis which we can test using statistics.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g558bd3d42e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558bd3d42e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Ultimately, we find that in the case of Italian vs. Mexican food, the differences are close.</a:t>
            </a:r>
            <a:endParaRPr/>
          </a:p>
          <a:p>
            <a:pPr indent="0" lvl="0" marL="457200" rtl="0" algn="l">
              <a:spcBef>
                <a:spcPts val="0"/>
              </a:spcBef>
              <a:spcAft>
                <a:spcPts val="0"/>
              </a:spcAft>
              <a:buNone/>
            </a:pPr>
            <a:r>
              <a:t/>
            </a:r>
            <a:endParaRPr/>
          </a:p>
          <a:p>
            <a:pPr indent="-298450" lvl="1" marL="914400" rtl="0" algn="l">
              <a:spcBef>
                <a:spcPts val="0"/>
              </a:spcBef>
              <a:spcAft>
                <a:spcPts val="0"/>
              </a:spcAft>
              <a:buSzPts val="1100"/>
              <a:buChar char="○"/>
            </a:pPr>
            <a:r>
              <a:rPr lang="en"/>
              <a:t>Americans rate Italian and Mexican restaurants roughly the same, but there are more Yelp reviews for Italian restaurants.</a:t>
            </a:r>
            <a:endParaRPr/>
          </a:p>
          <a:p>
            <a:pPr indent="0" lvl="0" marL="0" rtl="0" algn="l">
              <a:spcBef>
                <a:spcPts val="0"/>
              </a:spcBef>
              <a:spcAft>
                <a:spcPts val="0"/>
              </a:spcAft>
              <a:buNone/>
            </a:pPr>
            <a:r>
              <a:t/>
            </a:r>
            <a:endParaRPr/>
          </a:p>
          <a:p>
            <a:pPr indent="-298450" lvl="1" marL="914400" rtl="0" algn="l">
              <a:spcBef>
                <a:spcPts val="0"/>
              </a:spcBef>
              <a:spcAft>
                <a:spcPts val="0"/>
              </a:spcAft>
              <a:buSzPts val="1100"/>
              <a:buChar char="○"/>
            </a:pPr>
            <a:r>
              <a:rPr lang="en"/>
              <a:t>This may indicate increased preference, but it may also suggest that people who go to Italian restaurants are more likely to be Yelp reviewers.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Explain that later in the course we will discuss hypothesis testing and statistical tests and how to apply them.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558bd3d42e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558bd3d42e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Recognize that there are a number of other ways we could look at the results of the data set.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9" name="Shape 1959"/>
        <p:cNvGrpSpPr/>
        <p:nvPr/>
      </p:nvGrpSpPr>
      <p:grpSpPr>
        <a:xfrm>
          <a:off x="0" y="0"/>
          <a:ext cx="0" cy="0"/>
          <a:chOff x="0" y="0"/>
          <a:chExt cx="0" cy="0"/>
        </a:xfrm>
      </p:grpSpPr>
      <p:sp>
        <p:nvSpPr>
          <p:cNvPr id="1960" name="Google Shape;1960;g558bd3d42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558bd3d42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543952a7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543952a7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Start the next section by asking students to define the term data science. Ask them what they think of when they hear the term data science.</a:t>
            </a:r>
            <a:endParaRPr/>
          </a:p>
          <a:p>
            <a:pPr indent="-298450" lvl="0" marL="457200" rtl="0" algn="l">
              <a:lnSpc>
                <a:spcPct val="150000"/>
              </a:lnSpc>
              <a:spcBef>
                <a:spcPts val="0"/>
              </a:spcBef>
              <a:spcAft>
                <a:spcPts val="0"/>
              </a:spcAft>
              <a:buSzPts val="1100"/>
              <a:buChar char="●"/>
            </a:pPr>
            <a:r>
              <a:rPr lang="en"/>
              <a:t>Direct students to break off into pairs and take a minute to discuss their definitions with each other.</a:t>
            </a:r>
            <a:endParaRPr/>
          </a:p>
          <a:p>
            <a:pPr indent="-298450" lvl="0" marL="457200" rtl="0" algn="l">
              <a:lnSpc>
                <a:spcPct val="150000"/>
              </a:lnSpc>
              <a:spcBef>
                <a:spcPts val="0"/>
              </a:spcBef>
              <a:spcAft>
                <a:spcPts val="0"/>
              </a:spcAft>
              <a:buSzPts val="1100"/>
              <a:buChar char="●"/>
            </a:pPr>
            <a:r>
              <a:rPr lang="en"/>
              <a:t>After a minute or two, call on a few students to share their answers.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Google Shape;1967;g558bd3d42e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558bd3d42e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Explain that identifying factors that could introduce bias is critical when reporting on results.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Google Shape;1977;g558bd3d42e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558bd3d42e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we knew that we had to narrow the scope of the question, so we disregarded any preference to home-cooked foods.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6" name="Shape 1986"/>
        <p:cNvGrpSpPr/>
        <p:nvPr/>
      </p:nvGrpSpPr>
      <p:grpSpPr>
        <a:xfrm>
          <a:off x="0" y="0"/>
          <a:ext cx="0" cy="0"/>
          <a:chOff x="0" y="0"/>
          <a:chExt cx="0" cy="0"/>
        </a:xfrm>
      </p:grpSpPr>
      <p:sp>
        <p:nvSpPr>
          <p:cNvPr id="1987" name="Google Shape;1987;g558bd3d42e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558bd3d42e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there could be a </a:t>
            </a:r>
            <a:r>
              <a:rPr lang="en"/>
              <a:t>perceived</a:t>
            </a:r>
            <a:r>
              <a:rPr lang="en"/>
              <a:t> bias that one type of cuisine is fancier than the other, leading to better overall reviews. This </a:t>
            </a:r>
            <a:r>
              <a:rPr lang="en"/>
              <a:t>perceived</a:t>
            </a:r>
            <a:r>
              <a:rPr lang="en"/>
              <a:t> fanciness may or may not be correlated to the quality of the food at the restaurant.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5" name="Shape 1995"/>
        <p:cNvGrpSpPr/>
        <p:nvPr/>
      </p:nvGrpSpPr>
      <p:grpSpPr>
        <a:xfrm>
          <a:off x="0" y="0"/>
          <a:ext cx="0" cy="0"/>
          <a:chOff x="0" y="0"/>
          <a:chExt cx="0" cy="0"/>
        </a:xfrm>
      </p:grpSpPr>
      <p:sp>
        <p:nvSpPr>
          <p:cNvPr id="1996" name="Google Shape;1996;g558bd3d42e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558bd3d42e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Google Shape;2003;g558bd3d42e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558bd3d42e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Point out that we are </a:t>
            </a:r>
            <a:r>
              <a:rPr lang="en">
                <a:solidFill>
                  <a:schemeClr val="dk1"/>
                </a:solidFill>
              </a:rPr>
              <a:t>emphasizing</a:t>
            </a:r>
            <a:r>
              <a:rPr lang="en">
                <a:solidFill>
                  <a:schemeClr val="dk1"/>
                </a:solidFill>
              </a:rPr>
              <a:t> our metrics of interest as well as the results of our statistical test.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3" name="Shape 2013"/>
        <p:cNvGrpSpPr/>
        <p:nvPr/>
      </p:nvGrpSpPr>
      <p:grpSpPr>
        <a:xfrm>
          <a:off x="0" y="0"/>
          <a:ext cx="0" cy="0"/>
          <a:chOff x="0" y="0"/>
          <a:chExt cx="0" cy="0"/>
        </a:xfrm>
      </p:grpSpPr>
      <p:sp>
        <p:nvSpPr>
          <p:cNvPr id="2014" name="Google Shape;2014;g558bd3d42e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558bd3d42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After you've described the analysis and conclusions, have one of your TAs do a quick poll using a website like </a:t>
            </a:r>
            <a:r>
              <a:rPr lang="en" u="sng">
                <a:solidFill>
                  <a:schemeClr val="hlink"/>
                </a:solidFill>
                <a:hlinkClick r:id="rId2"/>
              </a:rPr>
              <a:t>Poll Everywhere</a:t>
            </a:r>
            <a:r>
              <a:rPr lang="en">
                <a:solidFill>
                  <a:schemeClr val="dk1"/>
                </a:solidFill>
              </a:rPr>
              <a:t>, asking the question: "Which do you prefer, Mexican food or Italian food?"</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solidFill>
                  <a:schemeClr val="dk1"/>
                </a:solidFill>
              </a:rPr>
              <a:t>    </a:t>
            </a:r>
            <a:r>
              <a:rPr b="1" lang="en">
                <a:solidFill>
                  <a:schemeClr val="dk1"/>
                </a:solidFill>
              </a:rPr>
              <a:t>Note:</a:t>
            </a:r>
            <a:r>
              <a:rPr lang="en">
                <a:solidFill>
                  <a:schemeClr val="dk1"/>
                </a:solidFill>
              </a:rPr>
              <a:t> With Poll Everywhere, it is possible to hide the polling results until you choose to reveal it, so this should lead to a fun revelation for students.</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 if the results in the class match the analysis.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they do, celebrate!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they don't, use it as an opportunity to point out that data can't answer everything. This is the reality of data analytics: it gets us closer to the truth, but it may not always get us to certainty.</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2" name="Shape 2022"/>
        <p:cNvGrpSpPr/>
        <p:nvPr/>
      </p:nvGrpSpPr>
      <p:grpSpPr>
        <a:xfrm>
          <a:off x="0" y="0"/>
          <a:ext cx="0" cy="0"/>
          <a:chOff x="0" y="0"/>
          <a:chExt cx="0" cy="0"/>
        </a:xfrm>
      </p:grpSpPr>
      <p:sp>
        <p:nvSpPr>
          <p:cNvPr id="2023" name="Google Shape;2023;g558bd3d42e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558bd3d42e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558bd3d42e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558bd3d42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Point out that some of the students may have noticed that our proposed analysis seemed very formulaic.</a:t>
            </a:r>
            <a:endParaRPr/>
          </a:p>
          <a:p>
            <a:pPr indent="-298450" lvl="0" marL="457200" rtl="0" algn="l">
              <a:lnSpc>
                <a:spcPct val="115000"/>
              </a:lnSpc>
              <a:spcBef>
                <a:spcPts val="0"/>
              </a:spcBef>
              <a:spcAft>
                <a:spcPts val="0"/>
              </a:spcAft>
              <a:buSzPts val="1100"/>
              <a:buChar char="●"/>
            </a:pPr>
            <a:r>
              <a:rPr lang="en"/>
              <a:t>Explain that this was intentional. Explain that data analytics follows a fairly routine paradigm:</a:t>
            </a:r>
            <a:endParaRPr/>
          </a:p>
          <a:p>
            <a:pPr indent="-298450" lvl="1" marL="914400" rtl="0" algn="l">
              <a:lnSpc>
                <a:spcPct val="115000"/>
              </a:lnSpc>
              <a:spcBef>
                <a:spcPts val="0"/>
              </a:spcBef>
              <a:spcAft>
                <a:spcPts val="0"/>
              </a:spcAft>
              <a:buSzPts val="1100"/>
              <a:buChar char="○"/>
            </a:pPr>
            <a:r>
              <a:rPr lang="en"/>
              <a:t>Break down the "ask."</a:t>
            </a:r>
            <a:endParaRPr/>
          </a:p>
          <a:p>
            <a:pPr indent="-298450" lvl="1" marL="914400" rtl="0" algn="l">
              <a:lnSpc>
                <a:spcPct val="115000"/>
              </a:lnSpc>
              <a:spcBef>
                <a:spcPts val="0"/>
              </a:spcBef>
              <a:spcAft>
                <a:spcPts val="0"/>
              </a:spcAft>
              <a:buSzPts val="1100"/>
              <a:buChar char="○"/>
            </a:pPr>
            <a:r>
              <a:rPr lang="en"/>
              <a:t>Look for a quantitative proxy.</a:t>
            </a:r>
            <a:endParaRPr/>
          </a:p>
          <a:p>
            <a:pPr indent="-298450" lvl="1" marL="914400" rtl="0" algn="l">
              <a:lnSpc>
                <a:spcPct val="115000"/>
              </a:lnSpc>
              <a:spcBef>
                <a:spcPts val="0"/>
              </a:spcBef>
              <a:spcAft>
                <a:spcPts val="0"/>
              </a:spcAft>
              <a:buSzPts val="1100"/>
              <a:buChar char="○"/>
            </a:pPr>
            <a:r>
              <a:rPr lang="en"/>
              <a:t>Figure out potential data sources.</a:t>
            </a:r>
            <a:endParaRPr/>
          </a:p>
          <a:p>
            <a:pPr indent="-298450" lvl="1" marL="914400" rtl="0" algn="l">
              <a:lnSpc>
                <a:spcPct val="115000"/>
              </a:lnSpc>
              <a:spcBef>
                <a:spcPts val="0"/>
              </a:spcBef>
              <a:spcAft>
                <a:spcPts val="0"/>
              </a:spcAft>
              <a:buSzPts val="1100"/>
              <a:buChar char="○"/>
            </a:pPr>
            <a:r>
              <a:rPr lang="en"/>
              <a:t>Determine a means to retrieve data.</a:t>
            </a:r>
            <a:endParaRPr/>
          </a:p>
          <a:p>
            <a:pPr indent="-298450" lvl="1" marL="914400" rtl="0" algn="l">
              <a:lnSpc>
                <a:spcPct val="115000"/>
              </a:lnSpc>
              <a:spcBef>
                <a:spcPts val="0"/>
              </a:spcBef>
              <a:spcAft>
                <a:spcPts val="0"/>
              </a:spcAft>
              <a:buSzPts val="1100"/>
              <a:buChar char="○"/>
            </a:pPr>
            <a:r>
              <a:rPr lang="en"/>
              <a:t>Assemble and clean up data.</a:t>
            </a:r>
            <a:endParaRPr/>
          </a:p>
          <a:p>
            <a:pPr indent="-298450" lvl="1" marL="914400" rtl="0" algn="l">
              <a:lnSpc>
                <a:spcPct val="115000"/>
              </a:lnSpc>
              <a:spcBef>
                <a:spcPts val="0"/>
              </a:spcBef>
              <a:spcAft>
                <a:spcPts val="0"/>
              </a:spcAft>
              <a:buSzPts val="1100"/>
              <a:buChar char="○"/>
            </a:pPr>
            <a:r>
              <a:rPr lang="en"/>
              <a:t>Analyze data for obvious trends and look for statistical significance.</a:t>
            </a:r>
            <a:endParaRPr/>
          </a:p>
          <a:p>
            <a:pPr indent="-298450" lvl="1" marL="914400" rtl="0" algn="l">
              <a:lnSpc>
                <a:spcPct val="115000"/>
              </a:lnSpc>
              <a:spcBef>
                <a:spcPts val="0"/>
              </a:spcBef>
              <a:spcAft>
                <a:spcPts val="0"/>
              </a:spcAft>
              <a:buSzPts val="1100"/>
              <a:buChar char="○"/>
            </a:pPr>
            <a:r>
              <a:rPr lang="en"/>
              <a:t>Assess what's missing in the current analysis.</a:t>
            </a:r>
            <a:endParaRPr/>
          </a:p>
          <a:p>
            <a:pPr indent="-298450" lvl="1" marL="914400" rtl="0" algn="l">
              <a:lnSpc>
                <a:spcPct val="115000"/>
              </a:lnSpc>
              <a:spcBef>
                <a:spcPts val="0"/>
              </a:spcBef>
              <a:spcAft>
                <a:spcPts val="0"/>
              </a:spcAft>
              <a:buSzPts val="1100"/>
              <a:buChar char="○"/>
            </a:pPr>
            <a:r>
              <a:rPr lang="en"/>
              <a:t>Determine the best visual form to report the data.</a:t>
            </a:r>
            <a:endParaRPr/>
          </a:p>
          <a:p>
            <a:pPr indent="-298450" lvl="1" marL="914400" rtl="0" algn="l">
              <a:lnSpc>
                <a:spcPct val="115000"/>
              </a:lnSpc>
              <a:spcBef>
                <a:spcPts val="0"/>
              </a:spcBef>
              <a:spcAft>
                <a:spcPts val="0"/>
              </a:spcAft>
              <a:buSzPts val="1100"/>
              <a:buChar char="○"/>
            </a:pPr>
            <a:r>
              <a:rPr lang="en"/>
              <a:t>Prepare the report or presentation.</a:t>
            </a:r>
            <a:endParaRPr/>
          </a:p>
          <a:p>
            <a:pPr indent="-298450" lvl="0" marL="457200" rtl="0" algn="l">
              <a:lnSpc>
                <a:spcPct val="115000"/>
              </a:lnSpc>
              <a:spcBef>
                <a:spcPts val="0"/>
              </a:spcBef>
              <a:spcAft>
                <a:spcPts val="0"/>
              </a:spcAft>
              <a:buSzPts val="1100"/>
              <a:buChar char="●"/>
            </a:pPr>
            <a:r>
              <a:rPr lang="en"/>
              <a:t>Point out that this process is applicable to almost every aspect of data science and is not confined to a certain type of profession or field of study.</a:t>
            </a:r>
            <a:endParaRPr/>
          </a:p>
          <a:p>
            <a:pPr indent="0" lvl="0" marL="457200" rtl="0" algn="l">
              <a:lnSpc>
                <a:spcPct val="115000"/>
              </a:lnSpc>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Google Shape;2095;g558bd3d42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558bd3d42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2" name="Shape 2102"/>
        <p:cNvGrpSpPr/>
        <p:nvPr/>
      </p:nvGrpSpPr>
      <p:grpSpPr>
        <a:xfrm>
          <a:off x="0" y="0"/>
          <a:ext cx="0" cy="0"/>
          <a:chOff x="0" y="0"/>
          <a:chExt cx="0" cy="0"/>
        </a:xfrm>
      </p:grpSpPr>
      <p:sp>
        <p:nvSpPr>
          <p:cNvPr id="2103" name="Google Shape;2103;g558bd3d42e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558bd3d42e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Tell students that the second thought experiment is about gentrification, the social phenomenon by which low-income neighborhoods experience an influx of affluent residents.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Encourage students to use the analytics paradigm discussed earlier to inform how they lay out the strategy as well as seek out potential data sources.</a:t>
            </a:r>
            <a:endParaRPr/>
          </a:p>
          <a:p>
            <a:pPr indent="0" lvl="0" marL="45720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543952a7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543952a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2" name="Shape 2132"/>
        <p:cNvGrpSpPr/>
        <p:nvPr/>
      </p:nvGrpSpPr>
      <p:grpSpPr>
        <a:xfrm>
          <a:off x="0" y="0"/>
          <a:ext cx="0" cy="0"/>
          <a:chOff x="0" y="0"/>
          <a:chExt cx="0" cy="0"/>
        </a:xfrm>
      </p:grpSpPr>
      <p:sp>
        <p:nvSpPr>
          <p:cNvPr id="2133" name="Google Shape;2133;g558bd3d42e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558bd3d42e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58c164585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58c164585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there is a tiny bit of prework for next class.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Request that every student make sure they have both Excel and Slack installed before next class. This will ensure that class can begin on time.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we will cover the location of the Git repository and class videos at the beginning of next class.</a:t>
            </a:r>
            <a:endParaRPr/>
          </a:p>
          <a:p>
            <a:pPr indent="0" lvl="0" marL="45720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g558bd3d42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558bd3d42e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97.png"/><Relationship Id="rId4" Type="http://schemas.openxmlformats.org/officeDocument/2006/relationships/image" Target="../media/image5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9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0.png"/><Relationship Id="rId4" Type="http://schemas.openxmlformats.org/officeDocument/2006/relationships/image" Target="../media/image9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4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9.png"/><Relationship Id="rId4" Type="http://schemas.openxmlformats.org/officeDocument/2006/relationships/image" Target="../media/image41.png"/><Relationship Id="rId5" Type="http://schemas.openxmlformats.org/officeDocument/2006/relationships/image" Target="../media/image4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1.png"/><Relationship Id="rId7" Type="http://schemas.openxmlformats.org/officeDocument/2006/relationships/image" Target="../media/image5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65.png"/><Relationship Id="rId7" Type="http://schemas.openxmlformats.org/officeDocument/2006/relationships/image" Target="../media/image64.png"/><Relationship Id="rId8" Type="http://schemas.openxmlformats.org/officeDocument/2006/relationships/image" Target="../media/image6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72.png"/><Relationship Id="rId4" Type="http://schemas.openxmlformats.org/officeDocument/2006/relationships/image" Target="../media/image67.png"/><Relationship Id="rId5" Type="http://schemas.openxmlformats.org/officeDocument/2006/relationships/image" Target="../media/image70.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9.png"/><Relationship Id="rId4" Type="http://schemas.openxmlformats.org/officeDocument/2006/relationships/image" Target="../media/image74.png"/><Relationship Id="rId5" Type="http://schemas.openxmlformats.org/officeDocument/2006/relationships/image" Target="../media/image82.png"/><Relationship Id="rId6" Type="http://schemas.openxmlformats.org/officeDocument/2006/relationships/image" Target="../media/image7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3.png"/><Relationship Id="rId9" Type="http://schemas.openxmlformats.org/officeDocument/2006/relationships/image" Target="../media/image86.png"/><Relationship Id="rId5" Type="http://schemas.openxmlformats.org/officeDocument/2006/relationships/image" Target="../media/image85.png"/><Relationship Id="rId6" Type="http://schemas.openxmlformats.org/officeDocument/2006/relationships/image" Target="../media/image88.png"/><Relationship Id="rId7" Type="http://schemas.openxmlformats.org/officeDocument/2006/relationships/image" Target="../media/image84.png"/><Relationship Id="rId8"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91.png"/><Relationship Id="rId4" Type="http://schemas.openxmlformats.org/officeDocument/2006/relationships/image" Target="../media/image94.png"/><Relationship Id="rId9" Type="http://schemas.openxmlformats.org/officeDocument/2006/relationships/image" Target="../media/image92.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6.png"/><Relationship Id="rId8" Type="http://schemas.openxmlformats.org/officeDocument/2006/relationships/image" Target="../media/image9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0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2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0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6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1050" name="Shape 1050"/>
        <p:cNvGrpSpPr/>
        <p:nvPr/>
      </p:nvGrpSpPr>
      <p:grpSpPr>
        <a:xfrm>
          <a:off x="0" y="0"/>
          <a:ext cx="0" cy="0"/>
          <a:chOff x="0" y="0"/>
          <a:chExt cx="0" cy="0"/>
        </a:xfrm>
      </p:grpSpPr>
      <p:sp>
        <p:nvSpPr>
          <p:cNvPr id="1051" name="Google Shape;105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seekingalpha.com/article/4255461-march-new-housing-construction-making-bottom-close-recessionary-levels" TargetMode="External"/><Relationship Id="rId4" Type="http://schemas.openxmlformats.org/officeDocument/2006/relationships/image" Target="../media/image1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13.png"/><Relationship Id="rId4" Type="http://schemas.openxmlformats.org/officeDocument/2006/relationships/image" Target="../media/image108.png"/><Relationship Id="rId5" Type="http://schemas.openxmlformats.org/officeDocument/2006/relationships/image" Target="../media/image1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0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6.png"/><Relationship Id="rId5" Type="http://schemas.openxmlformats.org/officeDocument/2006/relationships/image" Target="../media/image10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29.png"/><Relationship Id="rId4" Type="http://schemas.openxmlformats.org/officeDocument/2006/relationships/image" Target="../media/image140.png"/><Relationship Id="rId5"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29.png"/><Relationship Id="rId4" Type="http://schemas.openxmlformats.org/officeDocument/2006/relationships/image" Target="../media/image140.png"/><Relationship Id="rId5"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129.png"/><Relationship Id="rId4" Type="http://schemas.openxmlformats.org/officeDocument/2006/relationships/image" Target="../media/image140.png"/><Relationship Id="rId5"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5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129.png"/><Relationship Id="rId4" Type="http://schemas.openxmlformats.org/officeDocument/2006/relationships/image" Target="../media/image140.png"/><Relationship Id="rId5"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23.png"/><Relationship Id="rId4" Type="http://schemas.openxmlformats.org/officeDocument/2006/relationships/image" Target="../media/image164.png"/><Relationship Id="rId9"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5.png"/><Relationship Id="rId7" Type="http://schemas.openxmlformats.org/officeDocument/2006/relationships/image" Target="../media/image135.png"/><Relationship Id="rId8" Type="http://schemas.openxmlformats.org/officeDocument/2006/relationships/image" Target="../media/image148.png"/><Relationship Id="rId11" Type="http://schemas.openxmlformats.org/officeDocument/2006/relationships/image" Target="../media/image143.png"/><Relationship Id="rId10" Type="http://schemas.openxmlformats.org/officeDocument/2006/relationships/image" Target="../media/image1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1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1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163.png"/><Relationship Id="rId4" Type="http://schemas.openxmlformats.org/officeDocument/2006/relationships/image" Target="../media/image13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1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1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133.png"/><Relationship Id="rId4" Type="http://schemas.openxmlformats.org/officeDocument/2006/relationships/image" Target="../media/image1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160.png"/><Relationship Id="rId4" Type="http://schemas.openxmlformats.org/officeDocument/2006/relationships/image" Target="../media/image137.png"/><Relationship Id="rId5" Type="http://schemas.openxmlformats.org/officeDocument/2006/relationships/image" Target="../media/image1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139.png"/><Relationship Id="rId4" Type="http://schemas.openxmlformats.org/officeDocument/2006/relationships/image" Target="../media/image159.png"/><Relationship Id="rId5" Type="http://schemas.openxmlformats.org/officeDocument/2006/relationships/image" Target="../media/image1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145.png"/><Relationship Id="rId4" Type="http://schemas.openxmlformats.org/officeDocument/2006/relationships/image" Target="../media/image130.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141.png"/><Relationship Id="rId4" Type="http://schemas.openxmlformats.org/officeDocument/2006/relationships/image" Target="../media/image13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142.png"/><Relationship Id="rId4" Type="http://schemas.openxmlformats.org/officeDocument/2006/relationships/image" Target="../media/image130.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1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1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130.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146.png"/><Relationship Id="rId4" Type="http://schemas.openxmlformats.org/officeDocument/2006/relationships/image" Target="../media/image1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168.png"/><Relationship Id="rId4" Type="http://schemas.openxmlformats.org/officeDocument/2006/relationships/image" Target="../media/image1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1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1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1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24.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5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Zen of Data</a:t>
            </a:r>
            <a:endParaRPr/>
          </a:p>
        </p:txBody>
      </p:sp>
      <p:sp>
        <p:nvSpPr>
          <p:cNvPr id="1057" name="Google Shape;1057;p5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pic>
        <p:nvPicPr>
          <p:cNvPr id="1122" name="Google Shape;1122;p66"/>
          <p:cNvPicPr preferRelativeResize="0"/>
          <p:nvPr/>
        </p:nvPicPr>
        <p:blipFill>
          <a:blip r:embed="rId3">
            <a:alphaModFix/>
          </a:blip>
          <a:stretch>
            <a:fillRect/>
          </a:stretch>
        </p:blipFill>
        <p:spPr>
          <a:xfrm>
            <a:off x="656300" y="722399"/>
            <a:ext cx="7667626" cy="4005551"/>
          </a:xfrm>
          <a:prstGeom prst="rect">
            <a:avLst/>
          </a:prstGeom>
          <a:noFill/>
          <a:ln>
            <a:noFill/>
          </a:ln>
        </p:spPr>
      </p:pic>
      <p:sp>
        <p:nvSpPr>
          <p:cNvPr id="1123" name="Google Shape;1123;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
            </a:r>
            <a:r>
              <a:rPr lang="en"/>
              <a:t>ata Science Involves Spreadsheets and Formulas</a:t>
            </a:r>
            <a:endParaRPr/>
          </a:p>
        </p:txBody>
      </p:sp>
      <p:sp>
        <p:nvSpPr>
          <p:cNvPr id="1124" name="Google Shape;112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5" name="Google Shape;112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67"/>
          <p:cNvSpPr txBox="1"/>
          <p:nvPr>
            <p:ph type="title"/>
          </p:nvPr>
        </p:nvSpPr>
        <p:spPr>
          <a:xfrm>
            <a:off x="2544050" y="1458025"/>
            <a:ext cx="6215100" cy="24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Fundamentally, data science is about </a:t>
            </a:r>
            <a:r>
              <a:rPr b="1" lang="en"/>
              <a:t>storytelling</a:t>
            </a:r>
            <a:r>
              <a:rPr lang="en">
                <a:latin typeface="Roboto Light"/>
                <a:ea typeface="Roboto Light"/>
                <a:cs typeface="Roboto Light"/>
                <a:sym typeface="Roboto Light"/>
              </a:rPr>
              <a:t> and </a:t>
            </a:r>
            <a:r>
              <a:rPr b="1" lang="en"/>
              <a:t>truth-telling.</a:t>
            </a:r>
            <a:endParaRPr b="1"/>
          </a:p>
        </p:txBody>
      </p:sp>
      <p:sp>
        <p:nvSpPr>
          <p:cNvPr id="1131" name="Google Shape;1131;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2" name="Google Shape;1132;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6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as Storytelling</a:t>
            </a:r>
            <a:endParaRPr/>
          </a:p>
        </p:txBody>
      </p:sp>
      <p:sp>
        <p:nvSpPr>
          <p:cNvPr id="1138" name="Google Shape;1138;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 as Storytelling</a:t>
            </a:r>
            <a:endParaRPr/>
          </a:p>
        </p:txBody>
      </p:sp>
      <p:sp>
        <p:nvSpPr>
          <p:cNvPr id="1145" name="Google Shape;1145;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6" name="Google Shape;1146;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Data: Congressional Budget Office</a:t>
            </a:r>
            <a:endParaRPr>
              <a:solidFill>
                <a:schemeClr val="dk1"/>
              </a:solidFill>
            </a:endParaRPr>
          </a:p>
          <a:p>
            <a:pPr indent="0" lvl="0" marL="0" rtl="0" algn="l">
              <a:spcBef>
                <a:spcPts val="0"/>
              </a:spcBef>
              <a:spcAft>
                <a:spcPts val="0"/>
              </a:spcAft>
              <a:buNone/>
            </a:pPr>
            <a:r>
              <a:t/>
            </a:r>
            <a:endParaRPr/>
          </a:p>
        </p:txBody>
      </p:sp>
      <p:graphicFrame>
        <p:nvGraphicFramePr>
          <p:cNvPr id="1147" name="Google Shape;1147;p69"/>
          <p:cNvGraphicFramePr/>
          <p:nvPr/>
        </p:nvGraphicFramePr>
        <p:xfrm>
          <a:off x="562625" y="832025"/>
          <a:ext cx="3000000" cy="3000000"/>
        </p:xfrm>
        <a:graphic>
          <a:graphicData uri="http://schemas.openxmlformats.org/drawingml/2006/table">
            <a:tbl>
              <a:tblPr>
                <a:noFill/>
                <a:tableStyleId>{AF5738DC-7D8F-4FB2-9E76-A6EB2789E932}</a:tableStyleId>
              </a:tblPr>
              <a:tblGrid>
                <a:gridCol w="670525"/>
                <a:gridCol w="670525"/>
                <a:gridCol w="670525"/>
                <a:gridCol w="670525"/>
                <a:gridCol w="670525"/>
                <a:gridCol w="670525"/>
                <a:gridCol w="670525"/>
                <a:gridCol w="670525"/>
                <a:gridCol w="670525"/>
                <a:gridCol w="670525"/>
                <a:gridCol w="670525"/>
                <a:gridCol w="670525"/>
              </a:tblGrid>
              <a:tr h="304750">
                <a:tc gridSpan="12">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U.S. Debt as Percentage of Gross Domestic Product, 1790–2011</a:t>
                      </a:r>
                      <a:endParaRPr b="1">
                        <a:solidFill>
                          <a:srgbClr val="FFFFFF"/>
                        </a:solidFill>
                        <a:latin typeface="Roboto"/>
                        <a:ea typeface="Roboto"/>
                        <a:cs typeface="Roboto"/>
                        <a:sym typeface="Roboto"/>
                      </a:endParaRPr>
                    </a:p>
                  </a:txBody>
                  <a:tcPr marT="45700" marB="45700" marR="91425" marL="91425">
                    <a:solidFill>
                      <a:srgbClr val="28C8E5"/>
                    </a:solidFill>
                  </a:tcPr>
                </a:tc>
                <a:tc hMerge="1"/>
                <a:tc hMerge="1"/>
                <a:tc hMerge="1"/>
                <a:tc hMerge="1"/>
                <a:tc hMerge="1"/>
                <a:tc hMerge="1"/>
                <a:tc hMerge="1"/>
                <a:tc hMerge="1"/>
                <a:tc hMerge="1"/>
                <a:tc hMerge="1"/>
                <a:tc hMerge="1"/>
              </a:tr>
              <a:tr h="198075">
                <a:tc>
                  <a:txBody>
                    <a:bodyPr/>
                    <a:lstStyle/>
                    <a:p>
                      <a:pPr indent="0" lvl="0" marL="0" rtl="0" algn="l">
                        <a:spcBef>
                          <a:spcPts val="0"/>
                        </a:spcBef>
                        <a:spcAft>
                          <a:spcPts val="0"/>
                        </a:spcAft>
                        <a:buNone/>
                      </a:pPr>
                      <a:r>
                        <a:rPr b="1" lang="en" sz="700"/>
                        <a:t>1790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29,6%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1835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1880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1925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21.6</a:t>
                      </a:r>
                      <a:endParaRPr b="1" sz="700"/>
                    </a:p>
                  </a:txBody>
                  <a:tcPr marT="45700" marB="45700" marR="91425" marL="91425">
                    <a:solidFill>
                      <a:srgbClr val="FFFFFF"/>
                    </a:solidFill>
                  </a:tcPr>
                </a:tc>
                <a:tc rowSpan="17">
                  <a:txBody>
                    <a:bodyPr/>
                    <a:lstStyle/>
                    <a:p>
                      <a:pPr indent="0" lvl="0" marL="0" rtl="0" algn="l">
                        <a:spcBef>
                          <a:spcPts val="0"/>
                        </a:spcBef>
                        <a:spcAft>
                          <a:spcPts val="0"/>
                        </a:spcAft>
                        <a:buNone/>
                      </a:pPr>
                      <a:r>
                        <a:t/>
                      </a:r>
                      <a:endParaRPr b="1" sz="700"/>
                    </a:p>
                  </a:txBody>
                  <a:tcPr marT="0" marB="0" marR="0" marL="0">
                    <a:solidFill>
                      <a:srgbClr val="FFFFFF"/>
                    </a:solidFill>
                  </a:tcPr>
                </a:tc>
                <a:tc>
                  <a:txBody>
                    <a:bodyPr/>
                    <a:lstStyle/>
                    <a:p>
                      <a:pPr indent="0" lvl="0" marL="0" rtl="0" algn="l">
                        <a:spcBef>
                          <a:spcPts val="0"/>
                        </a:spcBef>
                        <a:spcAft>
                          <a:spcPts val="0"/>
                        </a:spcAft>
                        <a:buNone/>
                      </a:pPr>
                      <a:r>
                        <a:rPr b="1" lang="en" sz="700"/>
                        <a:t>1970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28.0</a:t>
                      </a:r>
                      <a:endParaRPr b="1" sz="700"/>
                    </a:p>
                  </a:txBody>
                  <a:tcPr marT="45700" marB="45700" marR="91425" marL="91425">
                    <a:solidFill>
                      <a:srgbClr val="EEF7F8"/>
                    </a:solidFill>
                  </a:tcPr>
                </a:tc>
                <a:tc rowSpan="17">
                  <a:txBody>
                    <a:bodyPr/>
                    <a:lstStyle/>
                    <a:p>
                      <a:pPr indent="0" lvl="0" marL="0" rtl="0" algn="l">
                        <a:spcBef>
                          <a:spcPts val="0"/>
                        </a:spcBef>
                        <a:spcAft>
                          <a:spcPts val="0"/>
                        </a:spcAft>
                        <a:buNone/>
                      </a:pPr>
                      <a:r>
                        <a:t/>
                      </a:r>
                      <a:endParaRPr sz="700"/>
                    </a:p>
                  </a:txBody>
                  <a:tcPr marT="45700" marB="45700" marR="91425" marL="91425">
                    <a:solidFill>
                      <a:srgbClr val="FFFFFF"/>
                    </a:solidFill>
                  </a:tcPr>
                </a:tc>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29.2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1836</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0,0</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1926</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19.0</a:t>
                      </a:r>
                      <a:endParaRPr b="1" sz="700"/>
                    </a:p>
                  </a:txBody>
                  <a:tcPr marT="45700" marB="45700" marR="91425" marL="91425">
                    <a:solidFill>
                      <a:srgbClr val="FFFFFF"/>
                    </a:solidFill>
                  </a:tcPr>
                </a:tc>
                <a:tc vMerge="1"/>
                <a:tc>
                  <a:txBody>
                    <a:bodyPr/>
                    <a:lstStyle/>
                    <a:p>
                      <a:pPr indent="0" lvl="0" marL="0" rtl="0" algn="l">
                        <a:spcBef>
                          <a:spcPts val="0"/>
                        </a:spcBef>
                        <a:spcAft>
                          <a:spcPts val="0"/>
                        </a:spcAft>
                        <a:buNone/>
                      </a:pPr>
                      <a:r>
                        <a:rPr b="1" lang="en" sz="700"/>
                        <a:t>1971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28.1</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14.3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18.0</a:t>
                      </a:r>
                      <a:endParaRPr b="1" sz="700"/>
                    </a:p>
                  </a:txBody>
                  <a:tcPr marT="45700" marB="45700" marR="91425" marL="91425">
                    <a:solidFill>
                      <a:srgbClr val="FFFFFF"/>
                    </a:solidFill>
                  </a:tcPr>
                </a:tc>
                <a:tc vMerge="1"/>
                <a:tc>
                  <a:txBody>
                    <a:bodyPr/>
                    <a:lstStyle/>
                    <a:p>
                      <a:pPr indent="0" lvl="0" marL="0" rtl="0" algn="l">
                        <a:spcBef>
                          <a:spcPts val="0"/>
                        </a:spcBef>
                        <a:spcAft>
                          <a:spcPts val="0"/>
                        </a:spcAft>
                        <a:buNone/>
                      </a:pPr>
                      <a:r>
                        <a:rPr b="1" lang="en" sz="700">
                          <a:solidFill>
                            <a:srgbClr val="000000"/>
                          </a:solidFill>
                        </a:rPr>
                        <a:t>1972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27.4</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24.4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1838</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0.6</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1928</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17.0</a:t>
                      </a:r>
                      <a:endParaRPr b="1" sz="700"/>
                    </a:p>
                  </a:txBody>
                  <a:tcPr marT="45700" marB="45700" marR="91425" marL="91425">
                    <a:solidFill>
                      <a:srgbClr val="FFFFFF"/>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26.0</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21.8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14.9</a:t>
                      </a:r>
                      <a:endParaRPr b="1" sz="700"/>
                    </a:p>
                  </a:txBody>
                  <a:tcPr marT="45700" marB="45700" marR="91425" marL="91425">
                    <a:solidFill>
                      <a:srgbClr val="FFFFFF"/>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23.9</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1840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0.3</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1930</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16.5</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25.3</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1841</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0.8</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12.4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1931</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22.3</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27.5</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16.5</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11.2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1932</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34.5</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1977</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27.8</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16.0</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1843</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1.5</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10.2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1933</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39.1</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1978</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27.4</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15.8</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1844</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1.0</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8.6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1934</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44.0</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1979</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25.6</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1800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15.1</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1845</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0.7</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1890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7.8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1935</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42.9</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1980</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26.1</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None/>
                      </a:pPr>
                      <a:r>
                        <a:rPr b="1" lang="en" sz="700">
                          <a:solidFill>
                            <a:srgbClr val="000000"/>
                          </a:solidFill>
                        </a:rPr>
                        <a:t>1801</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13.3</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1846</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1891</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1936</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43.0</a:t>
                      </a:r>
                      <a:endParaRPr b="1" sz="700"/>
                    </a:p>
                  </a:txBody>
                  <a:tcPr marT="45700" marB="45700" marR="91425" marL="91425">
                    <a:solidFill>
                      <a:srgbClr val="FFFF00"/>
                    </a:solidFill>
                  </a:tcPr>
                </a:tc>
                <a:tc vMerge="1"/>
                <a:tc>
                  <a:txBody>
                    <a:bodyPr/>
                    <a:lstStyle/>
                    <a:p>
                      <a:pPr indent="0" lvl="0" marL="0" rtl="0" algn="l">
                        <a:spcBef>
                          <a:spcPts val="0"/>
                        </a:spcBef>
                        <a:spcAft>
                          <a:spcPts val="0"/>
                        </a:spcAft>
                        <a:buNone/>
                      </a:pPr>
                      <a:r>
                        <a:rPr b="1" lang="en" sz="700">
                          <a:solidFill>
                            <a:srgbClr val="000000"/>
                          </a:solidFill>
                        </a:rPr>
                        <a:t>1981</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25.8</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13.9</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1847</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6.6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1937</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40.1</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1982</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28.7</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14.1</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1848</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2.2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6.8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1938</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42.8</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1983</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33.1</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13.2</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1939</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43.0</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1984</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34.0</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10.9</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1850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2.3</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1940</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solidFill>
                            <a:srgbClr val="000000"/>
                          </a:solidFill>
                        </a:rPr>
                        <a:t>42.7</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1985</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26.4</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10.0</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1851</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2.4</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8.5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1941</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43.3</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1986</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38.5</a:t>
                      </a:r>
                      <a:endParaRPr b="1" sz="700"/>
                    </a:p>
                  </a:txBody>
                  <a:tcPr marT="45700" marB="45700" marR="91425" marL="91425">
                    <a:solidFill>
                      <a:srgbClr val="FFFF00"/>
                    </a:solidFill>
                  </a:tcPr>
                </a:tc>
                <a:tc vMerge="1"/>
              </a:tr>
            </a:tbl>
          </a:graphicData>
        </a:graphic>
      </p:graphicFrame>
      <p:sp>
        <p:nvSpPr>
          <p:cNvPr id="1148" name="Google Shape;1148;p69"/>
          <p:cNvSpPr txBox="1"/>
          <p:nvPr/>
        </p:nvSpPr>
        <p:spPr>
          <a:xfrm rot="5400000">
            <a:off x="4738525" y="3221625"/>
            <a:ext cx="2618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The Great Depression &amp; World War II</a:t>
            </a:r>
            <a:endParaRPr b="1" sz="1000"/>
          </a:p>
        </p:txBody>
      </p:sp>
      <p:sp>
        <p:nvSpPr>
          <p:cNvPr id="1149" name="Google Shape;1149;p69"/>
          <p:cNvSpPr txBox="1"/>
          <p:nvPr/>
        </p:nvSpPr>
        <p:spPr>
          <a:xfrm rot="5400000">
            <a:off x="7349700" y="3675750"/>
            <a:ext cx="13032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Reagan Tax Cuts</a:t>
            </a:r>
            <a:endParaRPr b="1"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Data = Drama</a:t>
            </a:r>
            <a:endParaRPr/>
          </a:p>
        </p:txBody>
      </p:sp>
      <p:sp>
        <p:nvSpPr>
          <p:cNvPr id="1155" name="Google Shape;115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56" name="Google Shape;1156;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https://seekingalpha.com</a:t>
            </a:r>
            <a:endParaRPr/>
          </a:p>
        </p:txBody>
      </p:sp>
      <p:pic>
        <p:nvPicPr>
          <p:cNvPr id="1157" name="Google Shape;1157;p70"/>
          <p:cNvPicPr preferRelativeResize="0"/>
          <p:nvPr/>
        </p:nvPicPr>
        <p:blipFill>
          <a:blip r:embed="rId4">
            <a:alphaModFix/>
          </a:blip>
          <a:stretch>
            <a:fillRect/>
          </a:stretch>
        </p:blipFill>
        <p:spPr>
          <a:xfrm>
            <a:off x="997913" y="1293550"/>
            <a:ext cx="7148165" cy="3470700"/>
          </a:xfrm>
          <a:prstGeom prst="rect">
            <a:avLst/>
          </a:prstGeom>
          <a:noFill/>
          <a:ln>
            <a:noFill/>
          </a:ln>
        </p:spPr>
      </p:pic>
      <p:sp>
        <p:nvSpPr>
          <p:cNvPr id="1158" name="Google Shape;1158;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New Housing Construction: Making A Bottom, At Close To Recessionary Levels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7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as Truth-Telling</a:t>
            </a:r>
            <a:endParaRPr/>
          </a:p>
        </p:txBody>
      </p:sp>
      <p:sp>
        <p:nvSpPr>
          <p:cNvPr id="1164" name="Google Shape;1164;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65" name="Google Shape;1165;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72"/>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2" name="Google Shape;1172;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73" name="Google Shape;1173;p72"/>
          <p:cNvPicPr preferRelativeResize="0"/>
          <p:nvPr/>
        </p:nvPicPr>
        <p:blipFill>
          <a:blip r:embed="rId3">
            <a:alphaModFix/>
          </a:blip>
          <a:stretch>
            <a:fillRect/>
          </a:stretch>
        </p:blipFill>
        <p:spPr>
          <a:xfrm>
            <a:off x="-121675" y="559163"/>
            <a:ext cx="6946277" cy="3907275"/>
          </a:xfrm>
          <a:prstGeom prst="rect">
            <a:avLst/>
          </a:prstGeom>
          <a:noFill/>
          <a:ln>
            <a:noFill/>
          </a:ln>
        </p:spPr>
      </p:pic>
      <p:sp>
        <p:nvSpPr>
          <p:cNvPr id="1174" name="Google Shape;1174;p72"/>
          <p:cNvSpPr txBox="1"/>
          <p:nvPr/>
        </p:nvSpPr>
        <p:spPr>
          <a:xfrm rot="-5400000">
            <a:off x="3360025" y="1123850"/>
            <a:ext cx="600300" cy="6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1900</a:t>
            </a:r>
            <a:endParaRPr sz="700">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1901</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1902</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1903</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1904</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1905</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1906</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1907</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1908</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1910</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1911</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1912</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1913</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1914</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1915</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1916</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1917</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1918</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1919</a:t>
            </a:r>
            <a:endParaRPr sz="700">
              <a:solidFill>
                <a:schemeClr val="dk1"/>
              </a:solidFill>
              <a:latin typeface="Roboto"/>
              <a:ea typeface="Roboto"/>
              <a:cs typeface="Roboto"/>
              <a:sym typeface="Roboto"/>
            </a:endParaRPr>
          </a:p>
          <a:p>
            <a:pPr indent="0" lvl="0" marL="0" rtl="0" algn="l">
              <a:spcBef>
                <a:spcPts val="1000"/>
              </a:spcBef>
              <a:spcAft>
                <a:spcPts val="1000"/>
              </a:spcAft>
              <a:buNone/>
            </a:pPr>
            <a:r>
              <a:rPr lang="en" sz="700">
                <a:solidFill>
                  <a:schemeClr val="dk1"/>
                </a:solidFill>
                <a:latin typeface="Roboto"/>
                <a:ea typeface="Roboto"/>
                <a:cs typeface="Roboto"/>
                <a:sym typeface="Roboto"/>
              </a:rPr>
              <a:t>1920</a:t>
            </a:r>
            <a:endParaRPr sz="700">
              <a:solidFill>
                <a:schemeClr val="dk1"/>
              </a:solidFill>
              <a:latin typeface="Roboto"/>
              <a:ea typeface="Roboto"/>
              <a:cs typeface="Roboto"/>
              <a:sym typeface="Roboto"/>
            </a:endParaRPr>
          </a:p>
        </p:txBody>
      </p:sp>
      <p:sp>
        <p:nvSpPr>
          <p:cNvPr id="1175" name="Google Shape;1175;p72"/>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93C47D"/>
                </a:solidFill>
                <a:latin typeface="Roboto"/>
                <a:ea typeface="Roboto"/>
                <a:cs typeface="Roboto"/>
                <a:sym typeface="Roboto"/>
              </a:rPr>
              <a:t>Unearthing Relationships</a:t>
            </a:r>
            <a:endParaRPr sz="3000">
              <a:solidFill>
                <a:srgbClr val="93C47D"/>
              </a:solidFill>
              <a:latin typeface="Roboto"/>
              <a:ea typeface="Roboto"/>
              <a:cs typeface="Roboto"/>
              <a:sym typeface="Roboto"/>
            </a:endParaRPr>
          </a:p>
        </p:txBody>
      </p:sp>
      <p:cxnSp>
        <p:nvCxnSpPr>
          <p:cNvPr id="1176" name="Google Shape;1176;p72"/>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
        <p:nvSpPr>
          <p:cNvPr id="1177" name="Google Shape;1177;p72"/>
          <p:cNvSpPr txBox="1"/>
          <p:nvPr/>
        </p:nvSpPr>
        <p:spPr>
          <a:xfrm>
            <a:off x="1953138" y="3738775"/>
            <a:ext cx="25512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Cigarettes Smoked</a:t>
            </a:r>
            <a:endParaRPr b="1" sz="1200">
              <a:latin typeface="Roboto"/>
              <a:ea typeface="Roboto"/>
              <a:cs typeface="Roboto"/>
              <a:sym typeface="Roboto"/>
            </a:endParaRPr>
          </a:p>
        </p:txBody>
      </p:sp>
      <p:sp>
        <p:nvSpPr>
          <p:cNvPr id="1178" name="Google Shape;1178;p72"/>
          <p:cNvSpPr txBox="1"/>
          <p:nvPr/>
        </p:nvSpPr>
        <p:spPr>
          <a:xfrm>
            <a:off x="2662875" y="2867900"/>
            <a:ext cx="25512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Lung Cancer Deaths</a:t>
            </a:r>
            <a:endParaRPr b="1" sz="1200">
              <a:latin typeface="Roboto"/>
              <a:ea typeface="Roboto"/>
              <a:cs typeface="Roboto"/>
              <a:sym typeface="Roboto"/>
            </a:endParaRPr>
          </a:p>
        </p:txBody>
      </p:sp>
      <p:sp>
        <p:nvSpPr>
          <p:cNvPr id="1179" name="Google Shape;1179;p72"/>
          <p:cNvSpPr txBox="1"/>
          <p:nvPr/>
        </p:nvSpPr>
        <p:spPr>
          <a:xfrm>
            <a:off x="636475" y="700000"/>
            <a:ext cx="5075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Lung Cancer Deaths per 100,000</a:t>
            </a:r>
            <a:endParaRPr b="1">
              <a:latin typeface="Roboto"/>
              <a:ea typeface="Roboto"/>
              <a:cs typeface="Roboto"/>
              <a:sym typeface="Roboto"/>
            </a:endParaRPr>
          </a:p>
        </p:txBody>
      </p:sp>
      <p:sp>
        <p:nvSpPr>
          <p:cNvPr id="1180" name="Google Shape;1180;p72"/>
          <p:cNvSpPr txBox="1"/>
          <p:nvPr/>
        </p:nvSpPr>
        <p:spPr>
          <a:xfrm>
            <a:off x="8100" y="973700"/>
            <a:ext cx="423000" cy="320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solidFill>
                  <a:schemeClr val="dk1"/>
                </a:solidFill>
                <a:latin typeface="Roboto"/>
                <a:ea typeface="Roboto"/>
                <a:cs typeface="Roboto"/>
                <a:sym typeface="Roboto"/>
              </a:rPr>
              <a:t>100k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95k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75k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70k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65k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60k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55k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50k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45k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40k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35k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30k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25k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20k</a:t>
            </a:r>
            <a:endParaRPr sz="700">
              <a:solidFill>
                <a:schemeClr val="dk1"/>
              </a:solidFill>
              <a:latin typeface="Roboto"/>
              <a:ea typeface="Roboto"/>
              <a:cs typeface="Roboto"/>
              <a:sym typeface="Roboto"/>
            </a:endParaRPr>
          </a:p>
          <a:p>
            <a:pPr indent="0" lvl="0" marL="0" rtl="0" algn="r">
              <a:spcBef>
                <a:spcPts val="600"/>
              </a:spcBef>
              <a:spcAft>
                <a:spcPts val="0"/>
              </a:spcAft>
              <a:buNone/>
            </a:pPr>
            <a:r>
              <a:t/>
            </a:r>
            <a:endParaRPr sz="700">
              <a:solidFill>
                <a:schemeClr val="dk1"/>
              </a:solidFill>
              <a:latin typeface="Roboto"/>
              <a:ea typeface="Roboto"/>
              <a:cs typeface="Roboto"/>
              <a:sym typeface="Roboto"/>
            </a:endParaRPr>
          </a:p>
          <a:p>
            <a:pPr indent="0" lvl="0" marL="0" rtl="0" algn="r">
              <a:spcBef>
                <a:spcPts val="600"/>
              </a:spcBef>
              <a:spcAft>
                <a:spcPts val="600"/>
              </a:spcAft>
              <a:buNone/>
            </a:pPr>
            <a:r>
              <a:t/>
            </a:r>
            <a:endParaRPr sz="700">
              <a:solidFill>
                <a:schemeClr val="dk1"/>
              </a:solidFill>
              <a:latin typeface="Roboto"/>
              <a:ea typeface="Roboto"/>
              <a:cs typeface="Roboto"/>
              <a:sym typeface="Roboto"/>
            </a:endParaRPr>
          </a:p>
        </p:txBody>
      </p:sp>
      <p:pic>
        <p:nvPicPr>
          <p:cNvPr id="1181" name="Google Shape;1181;p72"/>
          <p:cNvPicPr preferRelativeResize="0"/>
          <p:nvPr/>
        </p:nvPicPr>
        <p:blipFill>
          <a:blip r:embed="rId4">
            <a:alphaModFix/>
          </a:blip>
          <a:stretch>
            <a:fillRect/>
          </a:stretch>
        </p:blipFill>
        <p:spPr>
          <a:xfrm>
            <a:off x="4504350" y="3469975"/>
            <a:ext cx="600300" cy="600300"/>
          </a:xfrm>
          <a:prstGeom prst="rect">
            <a:avLst/>
          </a:prstGeom>
          <a:noFill/>
          <a:ln>
            <a:noFill/>
          </a:ln>
        </p:spPr>
      </p:pic>
      <p:pic>
        <p:nvPicPr>
          <p:cNvPr id="1182" name="Google Shape;1182;p72"/>
          <p:cNvPicPr preferRelativeResize="0"/>
          <p:nvPr/>
        </p:nvPicPr>
        <p:blipFill>
          <a:blip r:embed="rId5">
            <a:alphaModFix/>
          </a:blip>
          <a:stretch>
            <a:fillRect/>
          </a:stretch>
        </p:blipFill>
        <p:spPr>
          <a:xfrm>
            <a:off x="4456946" y="2660474"/>
            <a:ext cx="600300" cy="300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8" name="Google Shape;1188;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9" name="Google Shape;1189;p73"/>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190" name="Google Shape;1190;p73"/>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00FFFF"/>
                </a:solidFill>
                <a:latin typeface="Roboto"/>
                <a:ea typeface="Roboto"/>
                <a:cs typeface="Roboto"/>
                <a:sym typeface="Roboto"/>
              </a:rPr>
              <a:t>Making Predictions</a:t>
            </a:r>
            <a:endParaRPr sz="3000">
              <a:solidFill>
                <a:srgbClr val="00FFFF"/>
              </a:solidFill>
              <a:latin typeface="Roboto"/>
              <a:ea typeface="Roboto"/>
              <a:cs typeface="Roboto"/>
              <a:sym typeface="Roboto"/>
            </a:endParaRPr>
          </a:p>
        </p:txBody>
      </p:sp>
      <p:cxnSp>
        <p:nvCxnSpPr>
          <p:cNvPr id="1191" name="Google Shape;1191;p73"/>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pic>
        <p:nvPicPr>
          <p:cNvPr id="1196" name="Google Shape;1196;p74"/>
          <p:cNvPicPr preferRelativeResize="0"/>
          <p:nvPr/>
        </p:nvPicPr>
        <p:blipFill>
          <a:blip r:embed="rId3">
            <a:alphaModFix/>
          </a:blip>
          <a:stretch>
            <a:fillRect/>
          </a:stretch>
        </p:blipFill>
        <p:spPr>
          <a:xfrm>
            <a:off x="186675" y="941875"/>
            <a:ext cx="5631552" cy="3768524"/>
          </a:xfrm>
          <a:prstGeom prst="rect">
            <a:avLst/>
          </a:prstGeom>
          <a:noFill/>
          <a:ln>
            <a:noFill/>
          </a:ln>
        </p:spPr>
      </p:pic>
      <p:sp>
        <p:nvSpPr>
          <p:cNvPr id="1197" name="Google Shape;1197;p74"/>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9" name="Google Shape;1199;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0" name="Google Shape;1200;p74"/>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F1C232"/>
                </a:solidFill>
                <a:latin typeface="Roboto"/>
                <a:ea typeface="Roboto"/>
                <a:cs typeface="Roboto"/>
                <a:sym typeface="Roboto"/>
              </a:rPr>
              <a:t>Stating Significance</a:t>
            </a:r>
            <a:endParaRPr sz="3000">
              <a:solidFill>
                <a:srgbClr val="F1C232"/>
              </a:solidFill>
              <a:latin typeface="Roboto"/>
              <a:ea typeface="Roboto"/>
              <a:cs typeface="Roboto"/>
              <a:sym typeface="Roboto"/>
            </a:endParaRPr>
          </a:p>
        </p:txBody>
      </p:sp>
      <p:cxnSp>
        <p:nvCxnSpPr>
          <p:cNvPr id="1201" name="Google Shape;1201;p74"/>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
        <p:nvSpPr>
          <p:cNvPr id="1202" name="Google Shape;1202;p74"/>
          <p:cNvSpPr txBox="1"/>
          <p:nvPr/>
        </p:nvSpPr>
        <p:spPr>
          <a:xfrm>
            <a:off x="4777525" y="1380775"/>
            <a:ext cx="1040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190 million people</a:t>
            </a:r>
            <a:endParaRPr b="1" sz="1300">
              <a:latin typeface="Roboto"/>
              <a:ea typeface="Roboto"/>
              <a:cs typeface="Roboto"/>
              <a:sym typeface="Roboto"/>
            </a:endParaRPr>
          </a:p>
        </p:txBody>
      </p:sp>
      <p:sp>
        <p:nvSpPr>
          <p:cNvPr id="1203" name="Google Shape;1203;p74"/>
          <p:cNvSpPr txBox="1"/>
          <p:nvPr/>
        </p:nvSpPr>
        <p:spPr>
          <a:xfrm>
            <a:off x="322675" y="404125"/>
            <a:ext cx="5075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Exposure to Extreme Drought Is Increasing</a:t>
            </a:r>
            <a:endParaRPr b="1">
              <a:latin typeface="Roboto"/>
              <a:ea typeface="Roboto"/>
              <a:cs typeface="Roboto"/>
              <a:sym typeface="Roboto"/>
            </a:endParaRPr>
          </a:p>
        </p:txBody>
      </p:sp>
      <p:sp>
        <p:nvSpPr>
          <p:cNvPr id="1204" name="Google Shape;1204;p74"/>
          <p:cNvSpPr txBox="1"/>
          <p:nvPr/>
        </p:nvSpPr>
        <p:spPr>
          <a:xfrm>
            <a:off x="4547925" y="2090250"/>
            <a:ext cx="1040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114 million people</a:t>
            </a:r>
            <a:endParaRPr b="1" sz="13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Course Overview</a:t>
            </a:r>
            <a:endParaRPr/>
          </a:p>
        </p:txBody>
      </p:sp>
      <p:sp>
        <p:nvSpPr>
          <p:cNvPr id="1210" name="Google Shape;1210;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1" name="Google Shape;1211;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63" name="Google Shape;1063;p58"/>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Truths, Skills for Stories:</a:t>
            </a:r>
            <a:endParaRPr/>
          </a:p>
        </p:txBody>
      </p:sp>
      <p:sp>
        <p:nvSpPr>
          <p:cNvPr id="1217" name="Google Shape;121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8" name="Google Shape;1218;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19" name="Google Shape;1219;p76"/>
          <p:cNvPicPr preferRelativeResize="0"/>
          <p:nvPr/>
        </p:nvPicPr>
        <p:blipFill>
          <a:blip r:embed="rId3">
            <a:alphaModFix/>
          </a:blip>
          <a:stretch>
            <a:fillRect/>
          </a:stretch>
        </p:blipFill>
        <p:spPr>
          <a:xfrm>
            <a:off x="3472465" y="1032975"/>
            <a:ext cx="827470" cy="3662574"/>
          </a:xfrm>
          <a:prstGeom prst="rect">
            <a:avLst/>
          </a:prstGeom>
          <a:noFill/>
          <a:ln>
            <a:noFill/>
          </a:ln>
        </p:spPr>
      </p:pic>
      <p:sp>
        <p:nvSpPr>
          <p:cNvPr id="1220" name="Google Shape;1220;p76"/>
          <p:cNvSpPr txBox="1"/>
          <p:nvPr/>
        </p:nvSpPr>
        <p:spPr>
          <a:xfrm>
            <a:off x="450350" y="1261575"/>
            <a:ext cx="2968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latin typeface="Roboto"/>
                <a:ea typeface="Roboto"/>
                <a:cs typeface="Roboto"/>
                <a:sym typeface="Roboto"/>
              </a:rPr>
              <a:t>Our Goals:</a:t>
            </a:r>
            <a:endParaRPr b="1" sz="2400">
              <a:latin typeface="Roboto"/>
              <a:ea typeface="Roboto"/>
              <a:cs typeface="Roboto"/>
              <a:sym typeface="Roboto"/>
            </a:endParaRPr>
          </a:p>
          <a:p>
            <a:pPr indent="0" lvl="0" marL="0" rtl="0" algn="l">
              <a:spcBef>
                <a:spcPts val="800"/>
              </a:spcBef>
              <a:spcAft>
                <a:spcPts val="0"/>
              </a:spcAft>
              <a:buNone/>
            </a:pPr>
            <a:r>
              <a:t/>
            </a:r>
            <a:endParaRPr b="1">
              <a:latin typeface="Roboto"/>
              <a:ea typeface="Roboto"/>
              <a:cs typeface="Roboto"/>
              <a:sym typeface="Roboto"/>
            </a:endParaRPr>
          </a:p>
        </p:txBody>
      </p:sp>
      <p:sp>
        <p:nvSpPr>
          <p:cNvPr id="1221" name="Google Shape;1221;p76"/>
          <p:cNvSpPr txBox="1"/>
          <p:nvPr/>
        </p:nvSpPr>
        <p:spPr>
          <a:xfrm>
            <a:off x="4299925" y="1261575"/>
            <a:ext cx="32826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b="1" lang="en" sz="2400">
                <a:latin typeface="Roboto"/>
                <a:ea typeface="Roboto"/>
                <a:cs typeface="Roboto"/>
                <a:sym typeface="Roboto"/>
              </a:rPr>
              <a:t>Our Means:</a:t>
            </a:r>
            <a:endParaRPr b="1">
              <a:latin typeface="Roboto"/>
              <a:ea typeface="Roboto"/>
              <a:cs typeface="Roboto"/>
              <a:sym typeface="Roboto"/>
            </a:endParaRPr>
          </a:p>
        </p:txBody>
      </p:sp>
      <p:sp>
        <p:nvSpPr>
          <p:cNvPr id="1222" name="Google Shape;1222;p76"/>
          <p:cNvSpPr txBox="1"/>
          <p:nvPr/>
        </p:nvSpPr>
        <p:spPr>
          <a:xfrm>
            <a:off x="450350" y="2228700"/>
            <a:ext cx="3301500" cy="27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latin typeface="Roboto Light"/>
                <a:ea typeface="Roboto Light"/>
                <a:cs typeface="Roboto Light"/>
                <a:sym typeface="Roboto Light"/>
              </a:rPr>
              <a:t>Truth-telling </a:t>
            </a:r>
            <a:endParaRPr sz="36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3600">
                <a:latin typeface="Roboto Light"/>
                <a:ea typeface="Roboto Light"/>
                <a:cs typeface="Roboto Light"/>
                <a:sym typeface="Roboto Light"/>
              </a:rPr>
              <a:t>Storytelling</a:t>
            </a:r>
            <a:endParaRPr sz="36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36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3600">
              <a:latin typeface="Roboto Light"/>
              <a:ea typeface="Roboto Light"/>
              <a:cs typeface="Roboto Light"/>
              <a:sym typeface="Roboto Light"/>
            </a:endParaRPr>
          </a:p>
        </p:txBody>
      </p:sp>
      <p:sp>
        <p:nvSpPr>
          <p:cNvPr id="1223" name="Google Shape;1223;p76"/>
          <p:cNvSpPr txBox="1"/>
          <p:nvPr/>
        </p:nvSpPr>
        <p:spPr>
          <a:xfrm>
            <a:off x="4264475" y="1891250"/>
            <a:ext cx="2066100" cy="24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Microsoft Excel</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Python</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pandas</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Matplotlib/Seaborn</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APIs</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Beautiful Soup</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Machine Learning</a:t>
            </a:r>
            <a:endParaRPr sz="1500">
              <a:latin typeface="Roboto"/>
              <a:ea typeface="Roboto"/>
              <a:cs typeface="Roboto"/>
              <a:sym typeface="Roboto"/>
            </a:endParaRPr>
          </a:p>
        </p:txBody>
      </p:sp>
      <p:sp>
        <p:nvSpPr>
          <p:cNvPr id="1224" name="Google Shape;1224;p76"/>
          <p:cNvSpPr txBox="1"/>
          <p:nvPr/>
        </p:nvSpPr>
        <p:spPr>
          <a:xfrm>
            <a:off x="6681650" y="1889113"/>
            <a:ext cx="2066100" cy="24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SQL</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MongoDB</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HTML/CSS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JavaScript</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D3.js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Leaflet.js/Google Maps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Tableau</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Hadoop</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p:txBody>
      </p:sp>
      <p:pic>
        <p:nvPicPr>
          <p:cNvPr id="1225" name="Google Shape;1225;p76"/>
          <p:cNvPicPr preferRelativeResize="0"/>
          <p:nvPr/>
        </p:nvPicPr>
        <p:blipFill>
          <a:blip r:embed="rId4">
            <a:alphaModFix/>
          </a:blip>
          <a:stretch>
            <a:fillRect/>
          </a:stretch>
        </p:blipFill>
        <p:spPr>
          <a:xfrm>
            <a:off x="2068700" y="1150450"/>
            <a:ext cx="711763" cy="755949"/>
          </a:xfrm>
          <a:prstGeom prst="rect">
            <a:avLst/>
          </a:prstGeom>
          <a:noFill/>
          <a:ln>
            <a:noFill/>
          </a:ln>
        </p:spPr>
      </p:pic>
      <p:pic>
        <p:nvPicPr>
          <p:cNvPr id="1226" name="Google Shape;1226;p76"/>
          <p:cNvPicPr preferRelativeResize="0"/>
          <p:nvPr/>
        </p:nvPicPr>
        <p:blipFill>
          <a:blip r:embed="rId5">
            <a:alphaModFix/>
          </a:blip>
          <a:stretch>
            <a:fillRect/>
          </a:stretch>
        </p:blipFill>
        <p:spPr>
          <a:xfrm>
            <a:off x="6009239" y="1032974"/>
            <a:ext cx="672414" cy="75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Course Overview</a:t>
            </a:r>
            <a:endParaRPr/>
          </a:p>
        </p:txBody>
      </p:sp>
      <p:sp>
        <p:nvSpPr>
          <p:cNvPr id="1232" name="Google Shape;1232;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Each class will include the following: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33" name="Google Shape;1233;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4" name="Google Shape;1234;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5" name="Google Shape;1235;p77"/>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O</a:t>
            </a:r>
            <a:r>
              <a:rPr lang="en" sz="1600"/>
              <a:t>verview of Lesson Topics</a:t>
            </a:r>
            <a:endParaRPr sz="1600"/>
          </a:p>
        </p:txBody>
      </p:sp>
      <p:sp>
        <p:nvSpPr>
          <p:cNvPr id="1236" name="Google Shape;1236;p77"/>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Instructor Lecture</a:t>
            </a:r>
            <a:endParaRPr sz="1600"/>
          </a:p>
        </p:txBody>
      </p:sp>
      <p:sp>
        <p:nvSpPr>
          <p:cNvPr id="1237" name="Google Shape;1237;p77"/>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Instructor Demonstration</a:t>
            </a:r>
            <a:endParaRPr sz="1600"/>
          </a:p>
        </p:txBody>
      </p:sp>
      <p:sp>
        <p:nvSpPr>
          <p:cNvPr id="1238" name="Google Shape;1238;p77"/>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Class Discussions</a:t>
            </a:r>
            <a:endParaRPr sz="1600"/>
          </a:p>
        </p:txBody>
      </p:sp>
      <p:sp>
        <p:nvSpPr>
          <p:cNvPr id="1239" name="Google Shape;1239;p77"/>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In-Class Activities</a:t>
            </a:r>
            <a:endParaRPr sz="1600"/>
          </a:p>
        </p:txBody>
      </p:sp>
      <p:sp>
        <p:nvSpPr>
          <p:cNvPr id="1240" name="Google Shape;1240;p77"/>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Project Work</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7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Weekly Breakdown by Subject</a:t>
            </a:r>
            <a:endParaRPr/>
          </a:p>
        </p:txBody>
      </p:sp>
      <p:sp>
        <p:nvSpPr>
          <p:cNvPr id="1246" name="Google Shape;1246;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7" name="Google Shape;124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3" name="Google Shape;1253;p79"/>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254" name="Google Shape;1254;p79"/>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graphicFrame>
        <p:nvGraphicFramePr>
          <p:cNvPr id="1255" name="Google Shape;1255;p79"/>
          <p:cNvGraphicFramePr/>
          <p:nvPr/>
        </p:nvGraphicFramePr>
        <p:xfrm>
          <a:off x="390225" y="514242"/>
          <a:ext cx="3000000" cy="3000000"/>
        </p:xfrm>
        <a:graphic>
          <a:graphicData uri="http://schemas.openxmlformats.org/drawingml/2006/table">
            <a:tbl>
              <a:tblPr>
                <a:noFill/>
                <a:tableStyleId>{AF5738DC-7D8F-4FB2-9E76-A6EB2789E932}</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56" name="Google Shape;1256;p79"/>
          <p:cNvSpPr/>
          <p:nvPr/>
        </p:nvSpPr>
        <p:spPr>
          <a:xfrm>
            <a:off x="925150" y="564014"/>
            <a:ext cx="7398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9"/>
          <p:cNvSpPr/>
          <p:nvPr/>
        </p:nvSpPr>
        <p:spPr>
          <a:xfrm>
            <a:off x="927898" y="750657"/>
            <a:ext cx="8877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9"/>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9"/>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9"/>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9"/>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9"/>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9"/>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9"/>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9"/>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9"/>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9"/>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9"/>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9"/>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9"/>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9"/>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9"/>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9"/>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9"/>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9"/>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9"/>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9"/>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9"/>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9"/>
          <p:cNvSpPr/>
          <p:nvPr/>
        </p:nvSpPr>
        <p:spPr>
          <a:xfrm>
            <a:off x="2051325" y="335925"/>
            <a:ext cx="6941100" cy="633300"/>
          </a:xfrm>
          <a:prstGeom prst="round2DiagRect">
            <a:avLst>
              <a:gd fmla="val 16667" name="adj1"/>
              <a:gd fmla="val 0" name="adj2"/>
            </a:avLst>
          </a:prstGeom>
          <a:solidFill>
            <a:srgbClr val="FFFFFF"/>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rtl="0" algn="l">
              <a:spcBef>
                <a:spcPts val="0"/>
              </a:spcBef>
              <a:spcAft>
                <a:spcPts val="0"/>
              </a:spcAft>
              <a:buNone/>
            </a:pPr>
            <a:r>
              <a:rPr b="1" lang="en" sz="1200">
                <a:solidFill>
                  <a:srgbClr val="000000"/>
                </a:solidFill>
                <a:latin typeface="Roboto"/>
                <a:ea typeface="Roboto"/>
                <a:cs typeface="Roboto"/>
                <a:sym typeface="Roboto"/>
              </a:rPr>
              <a:t>Intro to Data Analytics &amp; Excel Masters: </a:t>
            </a:r>
            <a:r>
              <a:rPr lang="en" sz="1200">
                <a:solidFill>
                  <a:srgbClr val="000000"/>
                </a:solidFill>
                <a:latin typeface="Roboto"/>
                <a:ea typeface="Roboto"/>
                <a:cs typeface="Roboto"/>
                <a:sym typeface="Roboto"/>
              </a:rPr>
              <a:t>Introduction to the high-level concepts of data analytics and real-world data</a:t>
            </a:r>
            <a:r>
              <a:rPr lang="en" sz="1200">
                <a:latin typeface="Roboto"/>
                <a:ea typeface="Roboto"/>
                <a:cs typeface="Roboto"/>
                <a:sym typeface="Roboto"/>
              </a:rPr>
              <a:t> </a:t>
            </a:r>
            <a:r>
              <a:rPr lang="en" sz="1200">
                <a:solidFill>
                  <a:srgbClr val="000000"/>
                </a:solidFill>
                <a:latin typeface="Roboto"/>
                <a:ea typeface="Roboto"/>
                <a:cs typeface="Roboto"/>
                <a:sym typeface="Roboto"/>
              </a:rPr>
              <a:t>crunching with Excel </a:t>
            </a:r>
            <a:r>
              <a:rPr lang="en" sz="1200">
                <a:latin typeface="Roboto"/>
                <a:ea typeface="Roboto"/>
                <a:cs typeface="Roboto"/>
                <a:sym typeface="Roboto"/>
              </a:rPr>
              <a:t>f</a:t>
            </a:r>
            <a:r>
              <a:rPr lang="en" sz="1200">
                <a:solidFill>
                  <a:srgbClr val="000000"/>
                </a:solidFill>
                <a:latin typeface="Roboto"/>
                <a:ea typeface="Roboto"/>
                <a:cs typeface="Roboto"/>
                <a:sym typeface="Roboto"/>
              </a:rPr>
              <a:t>ormulas, </a:t>
            </a:r>
            <a:r>
              <a:rPr lang="en" sz="1200">
                <a:latin typeface="Roboto"/>
                <a:ea typeface="Roboto"/>
                <a:cs typeface="Roboto"/>
                <a:sym typeface="Roboto"/>
              </a:rPr>
              <a:t>p</a:t>
            </a:r>
            <a:r>
              <a:rPr lang="en" sz="1200">
                <a:solidFill>
                  <a:srgbClr val="000000"/>
                </a:solidFill>
                <a:latin typeface="Roboto"/>
                <a:ea typeface="Roboto"/>
                <a:cs typeface="Roboto"/>
                <a:sym typeface="Roboto"/>
              </a:rPr>
              <a:t>ivot </a:t>
            </a:r>
            <a:r>
              <a:rPr lang="en" sz="1200">
                <a:latin typeface="Roboto"/>
                <a:ea typeface="Roboto"/>
                <a:cs typeface="Roboto"/>
                <a:sym typeface="Roboto"/>
              </a:rPr>
              <a:t>t</a:t>
            </a:r>
            <a:r>
              <a:rPr lang="en" sz="1200">
                <a:solidFill>
                  <a:srgbClr val="000000"/>
                </a:solidFill>
                <a:latin typeface="Roboto"/>
                <a:ea typeface="Roboto"/>
                <a:cs typeface="Roboto"/>
                <a:sym typeface="Roboto"/>
              </a:rPr>
              <a:t>ables, and </a:t>
            </a:r>
            <a:r>
              <a:rPr lang="en" sz="1200">
                <a:latin typeface="Roboto"/>
                <a:ea typeface="Roboto"/>
                <a:cs typeface="Roboto"/>
                <a:sym typeface="Roboto"/>
              </a:rPr>
              <a:t>c</a:t>
            </a:r>
            <a:r>
              <a:rPr lang="en" sz="1200">
                <a:solidFill>
                  <a:srgbClr val="000000"/>
                </a:solidFill>
                <a:latin typeface="Roboto"/>
                <a:ea typeface="Roboto"/>
                <a:cs typeface="Roboto"/>
                <a:sym typeface="Roboto"/>
              </a:rPr>
              <a:t>onditional </a:t>
            </a:r>
            <a:r>
              <a:rPr lang="en" sz="1200">
                <a:latin typeface="Roboto"/>
                <a:ea typeface="Roboto"/>
                <a:cs typeface="Roboto"/>
                <a:sym typeface="Roboto"/>
              </a:rPr>
              <a:t>f</a:t>
            </a:r>
            <a:r>
              <a:rPr lang="en" sz="1200">
                <a:solidFill>
                  <a:srgbClr val="000000"/>
                </a:solidFill>
                <a:latin typeface="Roboto"/>
                <a:ea typeface="Roboto"/>
                <a:cs typeface="Roboto"/>
                <a:sym typeface="Roboto"/>
              </a:rPr>
              <a:t>ormatting.</a:t>
            </a:r>
            <a:endParaRPr sz="1200">
              <a:solidFill>
                <a:srgbClr val="000000"/>
              </a:solidFill>
              <a:latin typeface="Roboto"/>
              <a:ea typeface="Roboto"/>
              <a:cs typeface="Roboto"/>
              <a:sym typeface="Roboto"/>
            </a:endParaRPr>
          </a:p>
        </p:txBody>
      </p:sp>
      <p:sp>
        <p:nvSpPr>
          <p:cNvPr id="1281" name="Google Shape;1281;p79"/>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
        <p:nvSpPr>
          <p:cNvPr id="1282" name="Google Shape;1282;p79"/>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283" name="Google Shape;1283;p79"/>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1–2</a:t>
            </a:r>
            <a:endParaRPr b="1"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9" name="Google Shape;1289;p80"/>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290" name="Google Shape;1290;p80"/>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graphicFrame>
        <p:nvGraphicFramePr>
          <p:cNvPr id="1291" name="Google Shape;1291;p80"/>
          <p:cNvGraphicFramePr/>
          <p:nvPr/>
        </p:nvGraphicFramePr>
        <p:xfrm>
          <a:off x="390225" y="514242"/>
          <a:ext cx="3000000" cy="3000000"/>
        </p:xfrm>
        <a:graphic>
          <a:graphicData uri="http://schemas.openxmlformats.org/drawingml/2006/table">
            <a:tbl>
              <a:tblPr>
                <a:noFill/>
                <a:tableStyleId>{AF5738DC-7D8F-4FB2-9E76-A6EB2789E932}</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92" name="Google Shape;1292;p80"/>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0"/>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0"/>
          <p:cNvSpPr/>
          <p:nvPr/>
        </p:nvSpPr>
        <p:spPr>
          <a:xfrm>
            <a:off x="927898" y="937300"/>
            <a:ext cx="10359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0"/>
          <p:cNvSpPr/>
          <p:nvPr/>
        </p:nvSpPr>
        <p:spPr>
          <a:xfrm>
            <a:off x="927898" y="1118253"/>
            <a:ext cx="1183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0"/>
          <p:cNvSpPr/>
          <p:nvPr/>
        </p:nvSpPr>
        <p:spPr>
          <a:xfrm>
            <a:off x="927898" y="1304896"/>
            <a:ext cx="13314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0"/>
          <p:cNvSpPr/>
          <p:nvPr/>
        </p:nvSpPr>
        <p:spPr>
          <a:xfrm>
            <a:off x="927898" y="1491540"/>
            <a:ext cx="14793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0"/>
          <p:cNvSpPr/>
          <p:nvPr/>
        </p:nvSpPr>
        <p:spPr>
          <a:xfrm>
            <a:off x="927898" y="1678183"/>
            <a:ext cx="16275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0"/>
          <p:cNvSpPr/>
          <p:nvPr/>
        </p:nvSpPr>
        <p:spPr>
          <a:xfrm>
            <a:off x="927898" y="1864826"/>
            <a:ext cx="17754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0"/>
          <p:cNvSpPr/>
          <p:nvPr/>
        </p:nvSpPr>
        <p:spPr>
          <a:xfrm>
            <a:off x="927898" y="2051470"/>
            <a:ext cx="1923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0"/>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0"/>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0"/>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0"/>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0"/>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0"/>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0"/>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0"/>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0"/>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0"/>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0"/>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0"/>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0"/>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0"/>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0"/>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0"/>
          <p:cNvSpPr/>
          <p:nvPr/>
        </p:nvSpPr>
        <p:spPr>
          <a:xfrm>
            <a:off x="2672275" y="1075300"/>
            <a:ext cx="5582100" cy="7020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1200">
                <a:latin typeface="Roboto"/>
                <a:ea typeface="Roboto"/>
                <a:cs typeface="Roboto"/>
                <a:sym typeface="Roboto"/>
              </a:rPr>
              <a:t>Python Data Analytics and Visualization</a:t>
            </a:r>
            <a:r>
              <a:rPr b="1" lang="en" sz="1200">
                <a:latin typeface="Roboto"/>
                <a:ea typeface="Roboto"/>
                <a:cs typeface="Roboto"/>
                <a:sym typeface="Roboto"/>
              </a:rPr>
              <a:t>: </a:t>
            </a:r>
            <a:r>
              <a:rPr lang="en" sz="1200">
                <a:latin typeface="Roboto"/>
                <a:ea typeface="Roboto"/>
                <a:cs typeface="Roboto"/>
                <a:sym typeface="Roboto"/>
              </a:rPr>
              <a:t>Thorough crash course on Python programming, followed by multiple weeks of data processing using advanced libraries like NumPy, pandas, Matplotlib, Seaborn, and Beautiful Soup. </a:t>
            </a:r>
            <a:endParaRPr sz="1200">
              <a:latin typeface="Roboto"/>
              <a:ea typeface="Roboto"/>
              <a:cs typeface="Roboto"/>
              <a:sym typeface="Roboto"/>
            </a:endParaRPr>
          </a:p>
        </p:txBody>
      </p:sp>
      <p:sp>
        <p:nvSpPr>
          <p:cNvPr id="1317" name="Google Shape;1317;p80"/>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18" name="Google Shape;1318;p80"/>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3–9</a:t>
            </a:r>
            <a:endParaRPr b="1" sz="1800">
              <a:latin typeface="Roboto"/>
              <a:ea typeface="Roboto"/>
              <a:cs typeface="Roboto"/>
              <a:sym typeface="Roboto"/>
            </a:endParaRPr>
          </a:p>
        </p:txBody>
      </p:sp>
      <p:sp>
        <p:nvSpPr>
          <p:cNvPr id="1319" name="Google Shape;1319;p80"/>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5" name="Google Shape;1325;p81"/>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326" name="Google Shape;1326;p81"/>
          <p:cNvSpPr/>
          <p:nvPr/>
        </p:nvSpPr>
        <p:spPr>
          <a:xfrm>
            <a:off x="3440350" y="2086250"/>
            <a:ext cx="5359500" cy="5337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Deep Dive into Databases: </a:t>
            </a:r>
            <a:r>
              <a:rPr lang="en" sz="1200">
                <a:latin typeface="Roboto"/>
                <a:ea typeface="Roboto"/>
                <a:cs typeface="Roboto"/>
                <a:sym typeface="Roboto"/>
              </a:rPr>
              <a:t>Immersion into introductory and advanced work with SQL (PostgreSQL) and noSQL databases (MongoDB). </a:t>
            </a:r>
            <a:endParaRPr b="1" sz="1200">
              <a:latin typeface="Roboto"/>
              <a:ea typeface="Roboto"/>
              <a:cs typeface="Roboto"/>
              <a:sym typeface="Roboto"/>
            </a:endParaRPr>
          </a:p>
        </p:txBody>
      </p:sp>
      <p:graphicFrame>
        <p:nvGraphicFramePr>
          <p:cNvPr id="1327" name="Google Shape;1327;p81"/>
          <p:cNvGraphicFramePr/>
          <p:nvPr/>
        </p:nvGraphicFramePr>
        <p:xfrm>
          <a:off x="390225" y="514242"/>
          <a:ext cx="3000000" cy="3000000"/>
        </p:xfrm>
        <a:graphic>
          <a:graphicData uri="http://schemas.openxmlformats.org/drawingml/2006/table">
            <a:tbl>
              <a:tblPr>
                <a:noFill/>
                <a:tableStyleId>{AF5738DC-7D8F-4FB2-9E76-A6EB2789E932}</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28" name="Google Shape;1328;p81"/>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1"/>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1"/>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1"/>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1"/>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1"/>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1"/>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1"/>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1"/>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1"/>
          <p:cNvSpPr/>
          <p:nvPr/>
        </p:nvSpPr>
        <p:spPr>
          <a:xfrm>
            <a:off x="927898" y="2232422"/>
            <a:ext cx="2071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1"/>
          <p:cNvSpPr/>
          <p:nvPr/>
        </p:nvSpPr>
        <p:spPr>
          <a:xfrm>
            <a:off x="927898" y="2425408"/>
            <a:ext cx="22191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1"/>
          <p:cNvSpPr/>
          <p:nvPr/>
        </p:nvSpPr>
        <p:spPr>
          <a:xfrm>
            <a:off x="927898" y="2607657"/>
            <a:ext cx="2367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1"/>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1"/>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1"/>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1"/>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1"/>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1"/>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1"/>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1"/>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1"/>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1"/>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1"/>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1"/>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1"/>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53" name="Google Shape;1353;p81"/>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10–12</a:t>
            </a:r>
            <a:endParaRPr b="1" sz="1800">
              <a:latin typeface="Roboto"/>
              <a:ea typeface="Roboto"/>
              <a:cs typeface="Roboto"/>
              <a:sym typeface="Roboto"/>
            </a:endParaRPr>
          </a:p>
        </p:txBody>
      </p:sp>
      <p:sp>
        <p:nvSpPr>
          <p:cNvPr id="1354" name="Google Shape;1354;p81"/>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355" name="Google Shape;1355;p81"/>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1" name="Google Shape;1361;p82"/>
          <p:cNvSpPr/>
          <p:nvPr/>
        </p:nvSpPr>
        <p:spPr>
          <a:xfrm>
            <a:off x="3966150" y="2749975"/>
            <a:ext cx="4758600" cy="7095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Web-Based Data Visualization: </a:t>
            </a:r>
            <a:r>
              <a:rPr lang="en" sz="1200">
                <a:latin typeface="Roboto"/>
                <a:ea typeface="Roboto"/>
                <a:cs typeface="Roboto"/>
                <a:sym typeface="Roboto"/>
              </a:rPr>
              <a:t>Introduction to the fundamental tools of web development (HTML, CSS, JavaScript) and advanced libraries that are useful for data visualization (D3.js, Leaflet.js). </a:t>
            </a:r>
            <a:endParaRPr sz="1200">
              <a:latin typeface="Roboto"/>
              <a:ea typeface="Roboto"/>
              <a:cs typeface="Roboto"/>
              <a:sym typeface="Roboto"/>
            </a:endParaRPr>
          </a:p>
        </p:txBody>
      </p:sp>
      <p:graphicFrame>
        <p:nvGraphicFramePr>
          <p:cNvPr id="1362" name="Google Shape;1362;p82"/>
          <p:cNvGraphicFramePr/>
          <p:nvPr/>
        </p:nvGraphicFramePr>
        <p:xfrm>
          <a:off x="390225" y="514242"/>
          <a:ext cx="3000000" cy="3000000"/>
        </p:xfrm>
        <a:graphic>
          <a:graphicData uri="http://schemas.openxmlformats.org/drawingml/2006/table">
            <a:tbl>
              <a:tblPr>
                <a:noFill/>
                <a:tableStyleId>{AF5738DC-7D8F-4FB2-9E76-A6EB2789E932}</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63" name="Google Shape;1363;p82"/>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2"/>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2"/>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2"/>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2"/>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2"/>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2"/>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2"/>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2"/>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2"/>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2"/>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2"/>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2"/>
          <p:cNvSpPr/>
          <p:nvPr/>
        </p:nvSpPr>
        <p:spPr>
          <a:xfrm>
            <a:off x="925150" y="2799498"/>
            <a:ext cx="2515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2"/>
          <p:cNvSpPr/>
          <p:nvPr/>
        </p:nvSpPr>
        <p:spPr>
          <a:xfrm>
            <a:off x="927898" y="2986141"/>
            <a:ext cx="26628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2"/>
          <p:cNvSpPr/>
          <p:nvPr/>
        </p:nvSpPr>
        <p:spPr>
          <a:xfrm>
            <a:off x="927898" y="3172785"/>
            <a:ext cx="28107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2"/>
          <p:cNvSpPr/>
          <p:nvPr/>
        </p:nvSpPr>
        <p:spPr>
          <a:xfrm>
            <a:off x="927898" y="3353737"/>
            <a:ext cx="29589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2"/>
          <p:cNvSpPr/>
          <p:nvPr/>
        </p:nvSpPr>
        <p:spPr>
          <a:xfrm>
            <a:off x="927898" y="3540380"/>
            <a:ext cx="31068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2"/>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2"/>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2"/>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2"/>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2"/>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2"/>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2"/>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2"/>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88" name="Google Shape;1388;p82"/>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13–17</a:t>
            </a:r>
            <a:endParaRPr b="1" sz="1800">
              <a:latin typeface="Roboto"/>
              <a:ea typeface="Roboto"/>
              <a:cs typeface="Roboto"/>
              <a:sym typeface="Roboto"/>
            </a:endParaRPr>
          </a:p>
        </p:txBody>
      </p:sp>
      <p:sp>
        <p:nvSpPr>
          <p:cNvPr id="1389" name="Google Shape;1389;p82"/>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390" name="Google Shape;1390;p82"/>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sp>
        <p:nvSpPr>
          <p:cNvPr id="1391" name="Google Shape;1391;p82"/>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97" name="Google Shape;1397;p83"/>
          <p:cNvGraphicFramePr/>
          <p:nvPr/>
        </p:nvGraphicFramePr>
        <p:xfrm>
          <a:off x="390225" y="514242"/>
          <a:ext cx="3000000" cy="3000000"/>
        </p:xfrm>
        <a:graphic>
          <a:graphicData uri="http://schemas.openxmlformats.org/drawingml/2006/table">
            <a:tbl>
              <a:tblPr>
                <a:noFill/>
                <a:tableStyleId>{AF5738DC-7D8F-4FB2-9E76-A6EB2789E932}</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98" name="Google Shape;1398;p83"/>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3"/>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3"/>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3"/>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3"/>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3"/>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3"/>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3"/>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3"/>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3"/>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3"/>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3"/>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3"/>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3"/>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3"/>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3"/>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3"/>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3"/>
          <p:cNvSpPr/>
          <p:nvPr/>
        </p:nvSpPr>
        <p:spPr>
          <a:xfrm>
            <a:off x="927898" y="3727024"/>
            <a:ext cx="3255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3"/>
          <p:cNvSpPr/>
          <p:nvPr/>
        </p:nvSpPr>
        <p:spPr>
          <a:xfrm>
            <a:off x="927898" y="3913667"/>
            <a:ext cx="34023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3"/>
          <p:cNvSpPr/>
          <p:nvPr/>
        </p:nvSpPr>
        <p:spPr>
          <a:xfrm>
            <a:off x="927898" y="4103484"/>
            <a:ext cx="35505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3"/>
          <p:cNvSpPr/>
          <p:nvPr/>
        </p:nvSpPr>
        <p:spPr>
          <a:xfrm>
            <a:off x="927898" y="4290127"/>
            <a:ext cx="36984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3"/>
          <p:cNvSpPr/>
          <p:nvPr/>
        </p:nvSpPr>
        <p:spPr>
          <a:xfrm>
            <a:off x="927898" y="4471079"/>
            <a:ext cx="38466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3"/>
          <p:cNvSpPr/>
          <p:nvPr/>
        </p:nvSpPr>
        <p:spPr>
          <a:xfrm>
            <a:off x="927898" y="4660892"/>
            <a:ext cx="39945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3"/>
          <p:cNvSpPr/>
          <p:nvPr/>
        </p:nvSpPr>
        <p:spPr>
          <a:xfrm>
            <a:off x="927898" y="4843141"/>
            <a:ext cx="41421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3"/>
          <p:cNvSpPr/>
          <p:nvPr/>
        </p:nvSpPr>
        <p:spPr>
          <a:xfrm>
            <a:off x="5070000" y="3727077"/>
            <a:ext cx="3698400" cy="9339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Final Projects &amp; Advanced Topics: </a:t>
            </a:r>
            <a:r>
              <a:rPr lang="en" sz="1200">
                <a:latin typeface="Roboto"/>
                <a:ea typeface="Roboto"/>
                <a:cs typeface="Roboto"/>
                <a:sym typeface="Roboto"/>
              </a:rPr>
              <a:t>Introduction Tableau and R as well as advanced topics like Hadoop and Machine Learning. Develop a real-world data visualization project.</a:t>
            </a:r>
            <a:endParaRPr sz="1200">
              <a:latin typeface="Roboto"/>
              <a:ea typeface="Roboto"/>
              <a:cs typeface="Roboto"/>
              <a:sym typeface="Roboto"/>
            </a:endParaRPr>
          </a:p>
        </p:txBody>
      </p:sp>
      <p:sp>
        <p:nvSpPr>
          <p:cNvPr id="1423" name="Google Shape;1423;p83"/>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18–24</a:t>
            </a:r>
            <a:endParaRPr b="1" sz="1800">
              <a:latin typeface="Roboto"/>
              <a:ea typeface="Roboto"/>
              <a:cs typeface="Roboto"/>
              <a:sym typeface="Roboto"/>
            </a:endParaRPr>
          </a:p>
        </p:txBody>
      </p:sp>
      <p:sp>
        <p:nvSpPr>
          <p:cNvPr id="1424" name="Google Shape;1424;p83"/>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425" name="Google Shape;1425;p83"/>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sp>
        <p:nvSpPr>
          <p:cNvPr id="1426" name="Google Shape;1426;p83"/>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427" name="Google Shape;1427;p83"/>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8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Activity</a:t>
            </a:r>
            <a:endParaRPr/>
          </a:p>
        </p:txBody>
      </p:sp>
      <p:sp>
        <p:nvSpPr>
          <p:cNvPr id="1433" name="Google Shape;143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4" name="Google Shape;1434;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85"/>
          <p:cNvSpPr txBox="1"/>
          <p:nvPr>
            <p:ph idx="2" type="title"/>
          </p:nvPr>
        </p:nvSpPr>
        <p:spPr>
          <a:xfrm>
            <a:off x="274350" y="73565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Example 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Banking Deserts</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In this activity, you will use a variety of public demographic data and APIs to explain many </a:t>
            </a:r>
            <a:br>
              <a:rPr lang="en" sz="1800">
                <a:latin typeface="Roboto Light"/>
                <a:ea typeface="Roboto Light"/>
                <a:cs typeface="Roboto Light"/>
                <a:sym typeface="Roboto Light"/>
              </a:rPr>
            </a:br>
            <a:r>
              <a:rPr lang="en" sz="1800">
                <a:latin typeface="Roboto Light"/>
                <a:ea typeface="Roboto Light"/>
                <a:cs typeface="Roboto Light"/>
                <a:sym typeface="Roboto Light"/>
              </a:rPr>
              <a:t>real-world social phenomena. Utilize data from sources like the U.S. Census, Google Maps, and more to find insights on poverty, discrimination, and the impact of changing economies.</a:t>
            </a:r>
            <a:endParaRPr sz="1800">
              <a:latin typeface="Roboto Light"/>
              <a:ea typeface="Roboto Light"/>
              <a:cs typeface="Roboto Light"/>
              <a:sym typeface="Roboto Light"/>
            </a:endParaRPr>
          </a:p>
          <a:p>
            <a:pPr indent="0" lvl="0" marL="0" rtl="0" algn="l">
              <a:spcBef>
                <a:spcPts val="800"/>
              </a:spcBef>
              <a:spcAft>
                <a:spcPts val="0"/>
              </a:spcAft>
              <a:buNone/>
            </a:pPr>
            <a:r>
              <a:t/>
            </a:r>
            <a:endParaRPr sz="1800">
              <a:latin typeface="Roboto Light"/>
              <a:ea typeface="Roboto Light"/>
              <a:cs typeface="Roboto Light"/>
              <a:sym typeface="Roboto Light"/>
            </a:endParaRPr>
          </a:p>
          <a:p>
            <a:pPr indent="0" lvl="0" marL="0" rtl="0" algn="l">
              <a:spcBef>
                <a:spcPts val="800"/>
              </a:spcBef>
              <a:spcAft>
                <a:spcPts val="800"/>
              </a:spcAft>
              <a:buNone/>
            </a:pPr>
            <a:r>
              <a:t/>
            </a:r>
            <a:endParaRPr b="1" sz="1800"/>
          </a:p>
        </p:txBody>
      </p:sp>
      <p:sp>
        <p:nvSpPr>
          <p:cNvPr id="1440" name="Google Shape;1440;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1" name="Google Shape;1441;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2" name="Google Shape;1442;p8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5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Rise of Data</a:t>
            </a:r>
            <a:endParaRPr/>
          </a:p>
        </p:txBody>
      </p:sp>
      <p:sp>
        <p:nvSpPr>
          <p:cNvPr id="1069" name="Google Shape;1069;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0" name="Google Shape;1070;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8" name="Google Shape;1448;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9" name="Google Shape;1449;p8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Helpful Tips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3" name="Shape 1453"/>
        <p:cNvGrpSpPr/>
        <p:nvPr/>
      </p:nvGrpSpPr>
      <p:grpSpPr>
        <a:xfrm>
          <a:off x="0" y="0"/>
          <a:ext cx="0" cy="0"/>
          <a:chOff x="0" y="0"/>
          <a:chExt cx="0" cy="0"/>
        </a:xfrm>
      </p:grpSpPr>
      <p:sp>
        <p:nvSpPr>
          <p:cNvPr id="1454" name="Google Shape;1454;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5" name="Google Shape;145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56" name="Google Shape;1456;p87"/>
          <p:cNvPicPr preferRelativeResize="0"/>
          <p:nvPr/>
        </p:nvPicPr>
        <p:blipFill>
          <a:blip r:embed="rId3">
            <a:alphaModFix/>
          </a:blip>
          <a:stretch>
            <a:fillRect/>
          </a:stretch>
        </p:blipFill>
        <p:spPr>
          <a:xfrm>
            <a:off x="0" y="0"/>
            <a:ext cx="9144005" cy="5143500"/>
          </a:xfrm>
          <a:prstGeom prst="rect">
            <a:avLst/>
          </a:prstGeom>
          <a:noFill/>
          <a:ln>
            <a:noFill/>
          </a:ln>
        </p:spPr>
      </p:pic>
      <p:sp>
        <p:nvSpPr>
          <p:cNvPr id="1457" name="Google Shape;1457;p87"/>
          <p:cNvSpPr txBox="1"/>
          <p:nvPr/>
        </p:nvSpPr>
        <p:spPr>
          <a:xfrm>
            <a:off x="409425" y="489350"/>
            <a:ext cx="3001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Embrace your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inner toddler.</a:t>
            </a:r>
            <a:endParaRPr sz="3000">
              <a:solidFill>
                <a:srgbClr val="FFFFFF"/>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pic>
        <p:nvPicPr>
          <p:cNvPr id="1462" name="Google Shape;1462;p88"/>
          <p:cNvPicPr preferRelativeResize="0"/>
          <p:nvPr/>
        </p:nvPicPr>
        <p:blipFill rotWithShape="1">
          <a:blip r:embed="rId3">
            <a:alphaModFix/>
          </a:blip>
          <a:srcRect b="7870" l="0" r="0" t="7862"/>
          <a:stretch/>
        </p:blipFill>
        <p:spPr>
          <a:xfrm>
            <a:off x="209398" y="0"/>
            <a:ext cx="8740703" cy="4916649"/>
          </a:xfrm>
          <a:prstGeom prst="rect">
            <a:avLst/>
          </a:prstGeom>
          <a:noFill/>
          <a:ln>
            <a:noFill/>
          </a:ln>
        </p:spPr>
      </p:pic>
      <p:sp>
        <p:nvSpPr>
          <p:cNvPr id="1463" name="Google Shape;1463;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4" name="Google Shape;1464;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5" name="Google Shape;1465;p88"/>
          <p:cNvSpPr txBox="1"/>
          <p:nvPr/>
        </p:nvSpPr>
        <p:spPr>
          <a:xfrm>
            <a:off x="409425" y="489350"/>
            <a:ext cx="39837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Brace yourself for </a:t>
            </a:r>
            <a:r>
              <a:rPr b="1" lang="en" sz="3000">
                <a:solidFill>
                  <a:schemeClr val="dk1"/>
                </a:solidFill>
                <a:latin typeface="Roboto"/>
                <a:ea typeface="Roboto"/>
                <a:cs typeface="Roboto"/>
                <a:sym typeface="Roboto"/>
              </a:rPr>
              <a:t>doubt</a:t>
            </a:r>
            <a:r>
              <a:rPr lang="en" sz="3000">
                <a:solidFill>
                  <a:schemeClr val="dk1"/>
                </a:solidFill>
                <a:latin typeface="Roboto Light"/>
                <a:ea typeface="Roboto Light"/>
                <a:cs typeface="Roboto Light"/>
                <a:sym typeface="Roboto Light"/>
              </a:rPr>
              <a:t>, </a:t>
            </a:r>
            <a:r>
              <a:rPr b="1" lang="en" sz="3000">
                <a:solidFill>
                  <a:schemeClr val="dk1"/>
                </a:solidFill>
                <a:latin typeface="Roboto"/>
                <a:ea typeface="Roboto"/>
                <a:cs typeface="Roboto"/>
                <a:sym typeface="Roboto"/>
              </a:rPr>
              <a:t>challenge</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and </a:t>
            </a:r>
            <a:r>
              <a:rPr b="1" lang="en" sz="3000">
                <a:solidFill>
                  <a:schemeClr val="dk1"/>
                </a:solidFill>
                <a:latin typeface="Roboto"/>
                <a:ea typeface="Roboto"/>
                <a:cs typeface="Roboto"/>
                <a:sym typeface="Roboto"/>
              </a:rPr>
              <a:t>confusion.</a:t>
            </a:r>
            <a:endParaRPr b="1"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pic>
        <p:nvPicPr>
          <p:cNvPr id="1470" name="Google Shape;1470;p89"/>
          <p:cNvPicPr preferRelativeResize="0"/>
          <p:nvPr/>
        </p:nvPicPr>
        <p:blipFill>
          <a:blip r:embed="rId3">
            <a:alphaModFix/>
          </a:blip>
          <a:stretch>
            <a:fillRect/>
          </a:stretch>
        </p:blipFill>
        <p:spPr>
          <a:xfrm>
            <a:off x="0" y="0"/>
            <a:ext cx="9144000" cy="5143489"/>
          </a:xfrm>
          <a:prstGeom prst="rect">
            <a:avLst/>
          </a:prstGeom>
          <a:noFill/>
          <a:ln>
            <a:noFill/>
          </a:ln>
        </p:spPr>
      </p:pic>
      <p:sp>
        <p:nvSpPr>
          <p:cNvPr id="1471" name="Google Shape;1471;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2" name="Google Shape;1472;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3" name="Google Shape;1473;p89"/>
          <p:cNvSpPr txBox="1"/>
          <p:nvPr/>
        </p:nvSpPr>
        <p:spPr>
          <a:xfrm>
            <a:off x="300250" y="148300"/>
            <a:ext cx="797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There is no shortcut. </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You’ve got to </a:t>
            </a:r>
            <a:r>
              <a:rPr b="1" lang="en" sz="3000">
                <a:solidFill>
                  <a:schemeClr val="dk1"/>
                </a:solidFill>
                <a:latin typeface="Roboto"/>
                <a:ea typeface="Roboto"/>
                <a:cs typeface="Roboto"/>
                <a:sym typeface="Roboto"/>
              </a:rPr>
              <a:t>put in the hours!</a:t>
            </a:r>
            <a:endParaRPr b="1" sz="3000">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80" name="Google Shape;1480;p90"/>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81" name="Google Shape;1481;p90"/>
          <p:cNvSpPr txBox="1"/>
          <p:nvPr/>
        </p:nvSpPr>
        <p:spPr>
          <a:xfrm>
            <a:off x="382125" y="304000"/>
            <a:ext cx="5566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Form a community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with your classmates.</a:t>
            </a:r>
            <a:endParaRPr sz="3000">
              <a:solidFill>
                <a:srgbClr val="FFFF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pic>
        <p:nvPicPr>
          <p:cNvPr id="1486" name="Google Shape;1486;p91"/>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87" name="Google Shape;1487;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8" name="Google Shape;1488;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89" name="Google Shape;1489;p91"/>
          <p:cNvSpPr txBox="1"/>
          <p:nvPr/>
        </p:nvSpPr>
        <p:spPr>
          <a:xfrm>
            <a:off x="368475" y="366575"/>
            <a:ext cx="536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Relish the </a:t>
            </a:r>
            <a:r>
              <a:rPr b="1" lang="en" sz="3000">
                <a:solidFill>
                  <a:schemeClr val="dk1"/>
                </a:solidFill>
                <a:latin typeface="Roboto"/>
                <a:ea typeface="Roboto"/>
                <a:cs typeface="Roboto"/>
                <a:sym typeface="Roboto"/>
              </a:rPr>
              <a:t>novice experience </a:t>
            </a:r>
            <a:r>
              <a:rPr lang="en" sz="3000">
                <a:solidFill>
                  <a:schemeClr val="dk1"/>
                </a:solidFill>
                <a:latin typeface="Roboto Light"/>
                <a:ea typeface="Roboto Light"/>
                <a:cs typeface="Roboto Light"/>
                <a:sym typeface="Roboto Light"/>
              </a:rPr>
              <a:t>and expect a lot of </a:t>
            </a:r>
            <a:br>
              <a:rPr lang="en" sz="3000">
                <a:solidFill>
                  <a:schemeClr val="dk1"/>
                </a:solidFill>
                <a:latin typeface="Roboto Light"/>
                <a:ea typeface="Roboto Light"/>
                <a:cs typeface="Roboto Light"/>
                <a:sym typeface="Roboto Light"/>
              </a:rPr>
            </a:br>
            <a:r>
              <a:rPr b="1" lang="en" sz="3000">
                <a:solidFill>
                  <a:schemeClr val="dk1"/>
                </a:solidFill>
                <a:latin typeface="Roboto"/>
                <a:ea typeface="Roboto"/>
                <a:cs typeface="Roboto"/>
                <a:sym typeface="Roboto"/>
              </a:rPr>
              <a:t>lightbulb moments.</a:t>
            </a:r>
            <a:endParaRPr b="1" sz="3000">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pic>
        <p:nvPicPr>
          <p:cNvPr id="1494" name="Google Shape;1494;p92"/>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1495" name="Google Shape;1495;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6" name="Google Shape;1496;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7" name="Google Shape;1497;p92"/>
          <p:cNvSpPr txBox="1"/>
          <p:nvPr/>
        </p:nvSpPr>
        <p:spPr>
          <a:xfrm>
            <a:off x="3711100" y="366550"/>
            <a:ext cx="58668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Celebrate your successes!</a:t>
            </a:r>
            <a:endParaRPr b="1" sz="3000">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9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Activity: </a:t>
            </a:r>
            <a:endParaRPr b="1" sz="3000"/>
          </a:p>
          <a:p>
            <a:pPr indent="0" lvl="0" marL="0" rtl="0" algn="l">
              <a:spcBef>
                <a:spcPts val="0"/>
              </a:spcBef>
              <a:spcAft>
                <a:spcPts val="0"/>
              </a:spcAft>
              <a:buNone/>
            </a:pPr>
            <a:r>
              <a:rPr lang="en">
                <a:latin typeface="Roboto Light"/>
                <a:ea typeface="Roboto Light"/>
                <a:cs typeface="Roboto Light"/>
                <a:sym typeface="Roboto Light"/>
              </a:rPr>
              <a:t>Form groups of 3 or 4 people. Introduce yourself to your group.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G</a:t>
            </a:r>
            <a:r>
              <a:rPr lang="en">
                <a:latin typeface="Roboto Light"/>
                <a:ea typeface="Roboto Light"/>
                <a:cs typeface="Roboto Light"/>
                <a:sym typeface="Roboto Light"/>
              </a:rPr>
              <a:t>et up from your seats and walk around.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Don’t be shy! </a:t>
            </a:r>
            <a:endParaRPr>
              <a:latin typeface="Roboto Light"/>
              <a:ea typeface="Roboto Light"/>
              <a:cs typeface="Roboto Light"/>
              <a:sym typeface="Roboto Light"/>
            </a:endParaRPr>
          </a:p>
        </p:txBody>
      </p:sp>
      <p:sp>
        <p:nvSpPr>
          <p:cNvPr id="1503" name="Google Shape;1503;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4" name="Google Shape;1504;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5" name="Google Shape;1505;p9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9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Activity: </a:t>
            </a:r>
            <a:endParaRPr b="1" sz="3000"/>
          </a:p>
          <a:p>
            <a:pPr indent="0" lvl="0" marL="0" rtl="0" algn="l">
              <a:spcBef>
                <a:spcPts val="0"/>
              </a:spcBef>
              <a:spcAft>
                <a:spcPts val="0"/>
              </a:spcAft>
              <a:buNone/>
            </a:pPr>
            <a:r>
              <a:rPr lang="en" sz="3000">
                <a:latin typeface="Roboto Light"/>
                <a:ea typeface="Roboto Light"/>
                <a:cs typeface="Roboto Light"/>
                <a:sym typeface="Roboto Light"/>
              </a:rPr>
              <a:t>The Great Debate</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Find your group you formed before the break. Together ponder the following question. </a:t>
            </a:r>
            <a:endParaRPr sz="1800">
              <a:latin typeface="Roboto Light"/>
              <a:ea typeface="Roboto Light"/>
              <a:cs typeface="Roboto Light"/>
              <a:sym typeface="Roboto Light"/>
            </a:endParaRPr>
          </a:p>
        </p:txBody>
      </p:sp>
      <p:sp>
        <p:nvSpPr>
          <p:cNvPr id="1516" name="Google Shape;151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7" name="Google Shape;1517;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8" name="Google Shape;1518;p9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60"/>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Why is </a:t>
            </a:r>
            <a:r>
              <a:rPr b="1" lang="en"/>
              <a:t>data analytics</a:t>
            </a:r>
            <a:r>
              <a:rPr lang="en">
                <a:latin typeface="Roboto Light"/>
                <a:ea typeface="Roboto Light"/>
                <a:cs typeface="Roboto Light"/>
                <a:sym typeface="Roboto Light"/>
              </a:rPr>
              <a:t> such a </a:t>
            </a:r>
            <a:r>
              <a:rPr b="1" lang="en">
                <a:solidFill>
                  <a:srgbClr val="FF0000"/>
                </a:solidFill>
              </a:rPr>
              <a:t>hot </a:t>
            </a:r>
            <a:r>
              <a:rPr lang="en">
                <a:latin typeface="Roboto Light"/>
                <a:ea typeface="Roboto Light"/>
                <a:cs typeface="Roboto Light"/>
                <a:sym typeface="Roboto Light"/>
              </a:rPr>
              <a:t>skill these days?</a:t>
            </a:r>
            <a:endParaRPr>
              <a:latin typeface="Roboto Light"/>
              <a:ea typeface="Roboto Light"/>
              <a:cs typeface="Roboto Light"/>
              <a:sym typeface="Roboto Light"/>
            </a:endParaRPr>
          </a:p>
        </p:txBody>
      </p: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7" name="Google Shape;1077;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sp>
        <p:nvSpPr>
          <p:cNvPr id="1523" name="Google Shape;1523;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4" name="Google Shape;152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Activity: </a:t>
            </a:r>
            <a:r>
              <a:rPr lang="en">
                <a:latin typeface="Roboto Light"/>
                <a:ea typeface="Roboto Light"/>
                <a:cs typeface="Roboto Light"/>
                <a:sym typeface="Roboto Light"/>
              </a:rPr>
              <a:t>The Great Debate</a:t>
            </a:r>
            <a:endParaRPr>
              <a:latin typeface="Roboto Light"/>
              <a:ea typeface="Roboto Light"/>
              <a:cs typeface="Roboto Light"/>
              <a:sym typeface="Roboto Light"/>
            </a:endParaRPr>
          </a:p>
        </p:txBody>
      </p:sp>
      <p:sp>
        <p:nvSpPr>
          <p:cNvPr id="1525" name="Google Shape;1525;p96"/>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latin typeface="Roboto Light"/>
                <a:ea typeface="Roboto Light"/>
                <a:cs typeface="Roboto Light"/>
                <a:sym typeface="Roboto Light"/>
              </a:rPr>
              <a:t>Which do Americans prefer: </a:t>
            </a:r>
            <a:endParaRPr sz="3600">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26" name="Google Shape;1526;p96"/>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27" name="Google Shape;1527;p96"/>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28" name="Google Shape;1528;p96"/>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29" name="Google Shape;1529;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Google Shape;153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5" name="Google Shape;1535;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Group Activity: </a:t>
            </a:r>
            <a:r>
              <a:rPr lang="en">
                <a:solidFill>
                  <a:schemeClr val="dk1"/>
                </a:solidFill>
                <a:latin typeface="Roboto Light"/>
                <a:ea typeface="Roboto Light"/>
                <a:cs typeface="Roboto Light"/>
                <a:sym typeface="Roboto Light"/>
              </a:rPr>
              <a:t>The Great Debate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536" name="Google Shape;1536;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your group, develop a strategy for answering this question with as much confidence possible. Specifically, answer questions like: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800"/>
              </a:spcBef>
              <a:spcAft>
                <a:spcPts val="0"/>
              </a:spcAft>
              <a:buNone/>
            </a:pPr>
            <a:r>
              <a:rPr b="1" lang="en"/>
              <a:t>Assumptions:</a:t>
            </a:r>
            <a:endParaRPr b="1"/>
          </a:p>
          <a:p>
            <a:pPr indent="0" lvl="0" marL="0" rtl="0" algn="l">
              <a:spcBef>
                <a:spcPts val="800"/>
              </a:spcBef>
              <a:spcAft>
                <a:spcPts val="0"/>
              </a:spcAft>
              <a:buNone/>
            </a:pPr>
            <a:r>
              <a:rPr lang="en" sz="1400"/>
              <a:t>You are given 5 hours and a budget of $10 to accomplish this. </a:t>
            </a:r>
            <a:endParaRPr sz="1400"/>
          </a:p>
          <a:p>
            <a:pPr indent="0" lvl="0" marL="0" rtl="0" algn="l">
              <a:spcBef>
                <a:spcPts val="800"/>
              </a:spcBef>
              <a:spcAft>
                <a:spcPts val="0"/>
              </a:spcAft>
              <a:buNone/>
            </a:pPr>
            <a:r>
              <a:rPr lang="en" sz="1400"/>
              <a:t>Your answer will be tested by randomly selecting 9 Americans </a:t>
            </a:r>
            <a:br>
              <a:rPr lang="en" sz="1400"/>
            </a:br>
            <a:r>
              <a:rPr lang="en" sz="1400"/>
              <a:t>who will each be asked the question—with 0 qualifiers. </a:t>
            </a:r>
            <a:endParaRPr sz="1400"/>
          </a:p>
          <a:p>
            <a:pPr indent="0" lvl="0" marL="0" rtl="0" algn="l">
              <a:spcBef>
                <a:spcPts val="800"/>
              </a:spcBef>
              <a:spcAft>
                <a:spcPts val="0"/>
              </a:spcAft>
              <a:buClr>
                <a:schemeClr val="dk1"/>
              </a:buClr>
              <a:buSzPts val="1100"/>
              <a:buFont typeface="Arial"/>
              <a:buNone/>
            </a:pPr>
            <a:r>
              <a:rPr lang="en" sz="1400"/>
              <a:t>You only have your team. </a:t>
            </a:r>
            <a:endParaRPr sz="1400"/>
          </a:p>
          <a:p>
            <a:pPr indent="0" lvl="0" marL="0" rtl="0" algn="l">
              <a:spcBef>
                <a:spcPts val="800"/>
              </a:spcBef>
              <a:spcAft>
                <a:spcPts val="0"/>
              </a:spcAft>
              <a:buNone/>
            </a:pPr>
            <a:r>
              <a:t/>
            </a:r>
            <a:endParaRPr/>
          </a:p>
        </p:txBody>
      </p:sp>
      <p:sp>
        <p:nvSpPr>
          <p:cNvPr id="1537" name="Google Shape;1537;p9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8" name="Google Shape;1538;p97"/>
          <p:cNvSpPr/>
          <p:nvPr/>
        </p:nvSpPr>
        <p:spPr>
          <a:xfrm>
            <a:off x="1003900" y="2516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7"/>
          <p:cNvSpPr txBox="1"/>
          <p:nvPr>
            <p:ph idx="1" type="subTitle"/>
          </p:nvPr>
        </p:nvSpPr>
        <p:spPr>
          <a:xfrm>
            <a:off x="-24725" y="2516375"/>
            <a:ext cx="91440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How will you ensure your answer is most likely “true”?</a:t>
            </a:r>
            <a:endParaRPr sz="1600">
              <a:latin typeface="Roboto"/>
              <a:ea typeface="Roboto"/>
              <a:cs typeface="Roboto"/>
              <a:sym typeface="Roboto"/>
            </a:endParaRPr>
          </a:p>
        </p:txBody>
      </p:sp>
      <p:sp>
        <p:nvSpPr>
          <p:cNvPr id="1540" name="Google Shape;1540;p97"/>
          <p:cNvSpPr/>
          <p:nvPr/>
        </p:nvSpPr>
        <p:spPr>
          <a:xfrm>
            <a:off x="1003775" y="14874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7"/>
          <p:cNvSpPr txBox="1"/>
          <p:nvPr>
            <p:ph idx="2" type="subTitle"/>
          </p:nvPr>
        </p:nvSpPr>
        <p:spPr>
          <a:xfrm>
            <a:off x="0" y="14876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What data will you attempt to gather?</a:t>
            </a:r>
            <a:endParaRPr sz="1600">
              <a:latin typeface="Roboto"/>
              <a:ea typeface="Roboto"/>
              <a:cs typeface="Roboto"/>
              <a:sym typeface="Roboto"/>
            </a:endParaRPr>
          </a:p>
        </p:txBody>
      </p:sp>
      <p:sp>
        <p:nvSpPr>
          <p:cNvPr id="1542" name="Google Shape;1542;p97"/>
          <p:cNvSpPr/>
          <p:nvPr/>
        </p:nvSpPr>
        <p:spPr>
          <a:xfrm>
            <a:off x="1003775" y="2001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7"/>
          <p:cNvSpPr txBox="1"/>
          <p:nvPr>
            <p:ph idx="3" type="subTitle"/>
          </p:nvPr>
        </p:nvSpPr>
        <p:spPr>
          <a:xfrm>
            <a:off x="0" y="20019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What relationships will you be looking for?</a:t>
            </a:r>
            <a:endParaRPr sz="1600">
              <a:latin typeface="Roboto"/>
              <a:ea typeface="Roboto"/>
              <a:cs typeface="Roboto"/>
              <a:sym typeface="Roboto"/>
            </a:endParaRPr>
          </a:p>
        </p:txBody>
      </p:sp>
      <p:pic>
        <p:nvPicPr>
          <p:cNvPr id="1544" name="Google Shape;1544;p97"/>
          <p:cNvPicPr preferRelativeResize="0"/>
          <p:nvPr/>
        </p:nvPicPr>
        <p:blipFill rotWithShape="1">
          <a:blip r:embed="rId3">
            <a:alphaModFix/>
          </a:blip>
          <a:srcRect b="1830" l="0" r="0" t="1830"/>
          <a:stretch/>
        </p:blipFill>
        <p:spPr>
          <a:xfrm>
            <a:off x="429768" y="1490472"/>
            <a:ext cx="475488" cy="361371"/>
          </a:xfrm>
          <a:prstGeom prst="rect">
            <a:avLst/>
          </a:prstGeom>
          <a:noFill/>
          <a:ln>
            <a:noFill/>
          </a:ln>
        </p:spPr>
      </p:pic>
      <p:pic>
        <p:nvPicPr>
          <p:cNvPr id="1545" name="Google Shape;1545;p97"/>
          <p:cNvPicPr preferRelativeResize="0"/>
          <p:nvPr/>
        </p:nvPicPr>
        <p:blipFill rotWithShape="1">
          <a:blip r:embed="rId3">
            <a:alphaModFix/>
          </a:blip>
          <a:srcRect b="1830" l="0" r="0" t="1830"/>
          <a:stretch/>
        </p:blipFill>
        <p:spPr>
          <a:xfrm>
            <a:off x="429768" y="2014728"/>
            <a:ext cx="475488" cy="361371"/>
          </a:xfrm>
          <a:prstGeom prst="rect">
            <a:avLst/>
          </a:prstGeom>
          <a:noFill/>
          <a:ln>
            <a:noFill/>
          </a:ln>
        </p:spPr>
      </p:pic>
      <p:pic>
        <p:nvPicPr>
          <p:cNvPr id="1546" name="Google Shape;1546;p97"/>
          <p:cNvPicPr preferRelativeResize="0"/>
          <p:nvPr/>
        </p:nvPicPr>
        <p:blipFill rotWithShape="1">
          <a:blip r:embed="rId3">
            <a:alphaModFix/>
          </a:blip>
          <a:srcRect b="1830" l="0" r="0" t="1830"/>
          <a:stretch/>
        </p:blipFill>
        <p:spPr>
          <a:xfrm>
            <a:off x="429768" y="2510247"/>
            <a:ext cx="475488" cy="361371"/>
          </a:xfrm>
          <a:prstGeom prst="rect">
            <a:avLst/>
          </a:prstGeom>
          <a:noFill/>
          <a:ln>
            <a:noFill/>
          </a:ln>
        </p:spPr>
      </p:pic>
      <p:sp>
        <p:nvSpPr>
          <p:cNvPr id="1547" name="Google Shape;1547;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20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3" name="Google Shape;1553;p9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Great Debate (Analyzed)</a:t>
            </a:r>
            <a:endParaRPr/>
          </a:p>
        </p:txBody>
      </p:sp>
      <p:sp>
        <p:nvSpPr>
          <p:cNvPr id="1554" name="Google Shape;1554;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9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Step 1: Decompose the “Ask”</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560" name="Google Shape;1560;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1" name="Google Shape;1561;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7" name="Google Shape;1567;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68" name="Google Shape;1568;p100"/>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t>
            </a:r>
            <a:r>
              <a:rPr b="1" lang="en" sz="3600">
                <a:highlight>
                  <a:srgbClr val="FFFF00"/>
                </a:highlight>
                <a:latin typeface="Roboto"/>
                <a:ea typeface="Roboto"/>
                <a:cs typeface="Roboto"/>
                <a:sym typeface="Roboto"/>
              </a:rPr>
              <a:t>Americans</a:t>
            </a:r>
            <a:r>
              <a:rPr lang="en" sz="3600">
                <a:latin typeface="Roboto Light"/>
                <a:ea typeface="Roboto Light"/>
                <a:cs typeface="Roboto Light"/>
                <a:sym typeface="Roboto Light"/>
              </a:rPr>
              <a:t> prefer: </a:t>
            </a:r>
            <a:endParaRPr sz="3600">
              <a:latin typeface="Roboto Light"/>
              <a:ea typeface="Roboto Light"/>
              <a:cs typeface="Roboto Light"/>
              <a:sym typeface="Roboto Light"/>
            </a:endParaRPr>
          </a:p>
          <a:p>
            <a:pPr indent="0" lvl="0" marL="0" rtl="0" algn="ctr">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69" name="Google Shape;1569;p100"/>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70" name="Google Shape;1570;p100"/>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71" name="Google Shape;1571;p100"/>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72" name="Google Shape;1572;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Google Shape;1577;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8" name="Google Shape;1578;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1579" name="Google Shape;1579;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0" name="Google Shape;1580;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t>
            </a:r>
            <a:r>
              <a:rPr b="1" lang="en" sz="2400">
                <a:solidFill>
                  <a:schemeClr val="dk1"/>
                </a:solidFill>
                <a:highlight>
                  <a:srgbClr val="FFFF00"/>
                </a:highlight>
              </a:rPr>
              <a:t>Americans</a:t>
            </a:r>
            <a:r>
              <a:rPr lang="en" sz="2400">
                <a:solidFill>
                  <a:schemeClr val="dk1"/>
                </a:solidFill>
                <a:latin typeface="Roboto Light"/>
                <a:ea typeface="Roboto Light"/>
                <a:cs typeface="Roboto Light"/>
                <a:sym typeface="Roboto Light"/>
              </a:rPr>
              <a:t> prefer: Italian or Mexican food?</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581" name="Google Shape;1581;p10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Who exactly is an </a:t>
            </a:r>
            <a:r>
              <a:rPr b="1" lang="en" sz="1800"/>
              <a:t>American</a:t>
            </a:r>
            <a:r>
              <a:rPr lang="en" sz="1800"/>
              <a:t>?</a:t>
            </a:r>
            <a:endParaRPr sz="1800"/>
          </a:p>
        </p:txBody>
      </p:sp>
      <p:sp>
        <p:nvSpPr>
          <p:cNvPr id="1582" name="Google Shape;1582;p10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Are </a:t>
            </a:r>
            <a:r>
              <a:rPr b="1" lang="en" sz="1800"/>
              <a:t>Americans</a:t>
            </a:r>
            <a:r>
              <a:rPr lang="en" sz="1800"/>
              <a:t> just homeowners? </a:t>
            </a:r>
            <a:endParaRPr sz="1800"/>
          </a:p>
        </p:txBody>
      </p:sp>
      <p:sp>
        <p:nvSpPr>
          <p:cNvPr id="1583" name="Google Shape;1583;p10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Do </a:t>
            </a:r>
            <a:r>
              <a:rPr b="1" lang="en" sz="1800"/>
              <a:t>Americans</a:t>
            </a:r>
            <a:r>
              <a:rPr lang="en" sz="1800"/>
              <a:t> just live in big cities?</a:t>
            </a:r>
            <a:endParaRPr sz="1800"/>
          </a:p>
        </p:txBody>
      </p:sp>
      <p:sp>
        <p:nvSpPr>
          <p:cNvPr id="1584" name="Google Shape;1584;p10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Are </a:t>
            </a:r>
            <a:r>
              <a:rPr b="1" lang="en" sz="1800"/>
              <a:t>Americans</a:t>
            </a:r>
            <a:r>
              <a:rPr lang="en" sz="1800"/>
              <a:t> just millennials?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02"/>
          <p:cNvSpPr txBox="1"/>
          <p:nvPr>
            <p:ph type="title"/>
          </p:nvPr>
        </p:nvSpPr>
        <p:spPr>
          <a:xfrm>
            <a:off x="2544050" y="1362500"/>
            <a:ext cx="5770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Roboto Light"/>
                <a:ea typeface="Roboto Light"/>
                <a:cs typeface="Roboto Light"/>
                <a:sym typeface="Roboto Light"/>
              </a:rPr>
              <a:t>H</a:t>
            </a:r>
            <a:r>
              <a:rPr lang="en" sz="4000">
                <a:latin typeface="Roboto Light"/>
                <a:ea typeface="Roboto Light"/>
                <a:cs typeface="Roboto Light"/>
                <a:sym typeface="Roboto Light"/>
              </a:rPr>
              <a:t>ow can we get a representative sample </a:t>
            </a:r>
            <a:br>
              <a:rPr lang="en" sz="4000">
                <a:latin typeface="Roboto Light"/>
                <a:ea typeface="Roboto Light"/>
                <a:cs typeface="Roboto Light"/>
                <a:sym typeface="Roboto Light"/>
              </a:rPr>
            </a:br>
            <a:r>
              <a:rPr lang="en" sz="4000">
                <a:latin typeface="Roboto Light"/>
                <a:ea typeface="Roboto Light"/>
                <a:cs typeface="Roboto Light"/>
                <a:sym typeface="Roboto Light"/>
              </a:rPr>
              <a:t>of Americans?</a:t>
            </a:r>
            <a:endParaRPr sz="4000">
              <a:latin typeface="Roboto Light"/>
              <a:ea typeface="Roboto Light"/>
              <a:cs typeface="Roboto Light"/>
              <a:sym typeface="Roboto Light"/>
            </a:endParaRPr>
          </a:p>
        </p:txBody>
      </p:sp>
      <p:sp>
        <p:nvSpPr>
          <p:cNvPr id="1590" name="Google Shape;1590;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1" name="Google Shape;1591;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7" name="Google Shape;1597;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98" name="Google Shape;1598;p103"/>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t>
            </a:r>
            <a:r>
              <a:rPr lang="en" sz="3600">
                <a:latin typeface="Roboto Light"/>
                <a:ea typeface="Roboto Light"/>
                <a:cs typeface="Roboto Light"/>
                <a:sym typeface="Roboto Light"/>
              </a:rPr>
              <a:t>Americans</a:t>
            </a:r>
            <a:r>
              <a:rPr lang="en" sz="3600">
                <a:latin typeface="Roboto Light"/>
                <a:ea typeface="Roboto Light"/>
                <a:cs typeface="Roboto Light"/>
                <a:sym typeface="Roboto Light"/>
              </a:rPr>
              <a:t> </a:t>
            </a:r>
            <a:r>
              <a:rPr b="1" lang="en" sz="3600">
                <a:highlight>
                  <a:srgbClr val="FFFF00"/>
                </a:highlight>
                <a:latin typeface="Roboto"/>
                <a:ea typeface="Roboto"/>
                <a:cs typeface="Roboto"/>
                <a:sym typeface="Roboto"/>
              </a:rPr>
              <a:t>prefer</a:t>
            </a:r>
            <a:r>
              <a:rPr lang="en" sz="3600">
                <a:latin typeface="Roboto Light"/>
                <a:ea typeface="Roboto Light"/>
                <a:cs typeface="Roboto Light"/>
                <a:sym typeface="Roboto Light"/>
              </a:rPr>
              <a:t>: </a:t>
            </a:r>
            <a:endParaRPr sz="3600">
              <a:latin typeface="Roboto Light"/>
              <a:ea typeface="Roboto Light"/>
              <a:cs typeface="Roboto Light"/>
              <a:sym typeface="Roboto Light"/>
            </a:endParaRPr>
          </a:p>
          <a:p>
            <a:pPr indent="0" lvl="0" marL="0" rtl="0" algn="ctr">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99" name="Google Shape;1599;p103"/>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600" name="Google Shape;1600;p103"/>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601" name="Google Shape;1601;p103"/>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602" name="Google Shape;1602;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8" name="Google Shape;1608;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1609" name="Google Shape;1609;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0" name="Google Shape;1610;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Which do Americans </a:t>
            </a:r>
            <a:r>
              <a:rPr b="1" lang="en" sz="2400">
                <a:solidFill>
                  <a:schemeClr val="dk1"/>
                </a:solidFill>
                <a:highlight>
                  <a:srgbClr val="FFFF00"/>
                </a:highlight>
              </a:rPr>
              <a:t>prefer</a:t>
            </a:r>
            <a:r>
              <a:rPr lang="en" sz="2400">
                <a:solidFill>
                  <a:schemeClr val="dk1"/>
                </a:solidFill>
                <a:latin typeface="Roboto Light"/>
                <a:ea typeface="Roboto Light"/>
                <a:cs typeface="Roboto Light"/>
                <a:sym typeface="Roboto Light"/>
              </a:rPr>
              <a:t>: Italian or Mexican food?</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611" name="Google Shape;1611;p10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do we define “preference”?</a:t>
            </a:r>
            <a:endParaRPr sz="1600"/>
          </a:p>
        </p:txBody>
      </p:sp>
      <p:sp>
        <p:nvSpPr>
          <p:cNvPr id="1612" name="Google Shape;1612;p10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Do people prefer the foods they eat most frequently? </a:t>
            </a:r>
            <a:endParaRPr sz="1600"/>
          </a:p>
        </p:txBody>
      </p:sp>
      <p:sp>
        <p:nvSpPr>
          <p:cNvPr id="1613" name="Google Shape;1613;p10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Do people prefer the foods they wish they could eat if cost was not an issue?</a:t>
            </a:r>
            <a:endParaRPr sz="1600"/>
          </a:p>
        </p:txBody>
      </p:sp>
      <p:sp>
        <p:nvSpPr>
          <p:cNvPr id="1614" name="Google Shape;1614;p10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uniform is the preference? Is it regionalized? Is it different by demographic?</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8" name="Shape 1618"/>
        <p:cNvGrpSpPr/>
        <p:nvPr/>
      </p:nvGrpSpPr>
      <p:grpSpPr>
        <a:xfrm>
          <a:off x="0" y="0"/>
          <a:ext cx="0" cy="0"/>
          <a:chOff x="0" y="0"/>
          <a:chExt cx="0" cy="0"/>
        </a:xfrm>
      </p:grpSpPr>
      <p:sp>
        <p:nvSpPr>
          <p:cNvPr id="1619" name="Google Shape;1619;p105"/>
          <p:cNvSpPr txBox="1"/>
          <p:nvPr>
            <p:ph type="title"/>
          </p:nvPr>
        </p:nvSpPr>
        <p:spPr>
          <a:xfrm>
            <a:off x="2544050" y="1362500"/>
            <a:ext cx="5770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Inherently, preference is </a:t>
            </a:r>
            <a:r>
              <a:rPr b="1" lang="en"/>
              <a:t>subjective</a:t>
            </a:r>
            <a:r>
              <a:rPr lang="en">
                <a:latin typeface="Roboto Light"/>
                <a:ea typeface="Roboto Light"/>
                <a:cs typeface="Roboto Light"/>
                <a:sym typeface="Roboto Light"/>
              </a:rPr>
              <a:t>. We are going to need to make it </a:t>
            </a:r>
            <a:r>
              <a:rPr b="1" lang="en"/>
              <a:t>objective</a:t>
            </a:r>
            <a:r>
              <a:rPr lang="en">
                <a:latin typeface="Roboto Light"/>
                <a:ea typeface="Roboto Light"/>
                <a:cs typeface="Roboto Light"/>
                <a:sym typeface="Roboto Light"/>
              </a:rPr>
              <a:t>.</a:t>
            </a:r>
            <a:endParaRPr>
              <a:latin typeface="Roboto Light"/>
              <a:ea typeface="Roboto Light"/>
              <a:cs typeface="Roboto Light"/>
              <a:sym typeface="Roboto Light"/>
            </a:endParaRPr>
          </a:p>
        </p:txBody>
      </p:sp>
      <p:sp>
        <p:nvSpPr>
          <p:cNvPr id="1620" name="Google Shape;1620;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1" name="Google Shape;1621;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83" name="Google Shape;1083;p61"/>
          <p:cNvPicPr preferRelativeResize="0"/>
          <p:nvPr/>
        </p:nvPicPr>
        <p:blipFill>
          <a:blip r:embed="rId3">
            <a:alphaModFix/>
          </a:blip>
          <a:stretch>
            <a:fillRect/>
          </a:stretch>
        </p:blipFill>
        <p:spPr>
          <a:xfrm>
            <a:off x="0" y="5"/>
            <a:ext cx="9130498" cy="5143500"/>
          </a:xfrm>
          <a:prstGeom prst="rect">
            <a:avLst/>
          </a:prstGeom>
          <a:noFill/>
          <a:ln>
            <a:noFill/>
          </a:ln>
        </p:spPr>
      </p:pic>
      <p:sp>
        <p:nvSpPr>
          <p:cNvPr id="1084" name="Google Shape;1084;p61"/>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Digitized</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Data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(Creation)</a:t>
            </a:r>
            <a:endParaRPr sz="3000">
              <a:solidFill>
                <a:schemeClr val="accent6"/>
              </a:solidFill>
              <a:latin typeface="Roboto"/>
              <a:ea typeface="Roboto"/>
              <a:cs typeface="Roboto"/>
              <a:sym typeface="Roboto"/>
            </a:endParaRPr>
          </a:p>
        </p:txBody>
      </p:sp>
      <p:sp>
        <p:nvSpPr>
          <p:cNvPr id="1085" name="Google Shape;1085;p61"/>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200">
                <a:solidFill>
                  <a:schemeClr val="accent6"/>
                </a:solidFill>
                <a:latin typeface="Roboto Thin"/>
                <a:ea typeface="Roboto Thin"/>
                <a:cs typeface="Roboto Thin"/>
                <a:sym typeface="Roboto Thin"/>
              </a:rPr>
              <a:t>1</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7" name="Google Shape;1627;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628" name="Google Shape;1628;p106"/>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Americans prefer</a:t>
            </a:r>
            <a:r>
              <a:rPr lang="en" sz="3600">
                <a:latin typeface="Roboto Light"/>
                <a:ea typeface="Roboto Light"/>
                <a:cs typeface="Roboto Light"/>
                <a:sym typeface="Roboto Light"/>
              </a:rPr>
              <a:t>: </a:t>
            </a:r>
            <a:endParaRPr sz="3600">
              <a:latin typeface="Roboto Light"/>
              <a:ea typeface="Roboto Light"/>
              <a:cs typeface="Roboto Light"/>
              <a:sym typeface="Roboto Light"/>
            </a:endParaRPr>
          </a:p>
          <a:p>
            <a:pPr indent="0" lvl="0" marL="0" rtl="0" algn="ctr">
              <a:spcBef>
                <a:spcPts val="0"/>
              </a:spcBef>
              <a:spcAft>
                <a:spcPts val="0"/>
              </a:spcAft>
              <a:buNone/>
            </a:pPr>
            <a:r>
              <a:rPr b="1" lang="en" sz="3600">
                <a:highlight>
                  <a:srgbClr val="FFFF00"/>
                </a:highlight>
                <a:latin typeface="Roboto"/>
                <a:ea typeface="Roboto"/>
                <a:cs typeface="Roboto"/>
                <a:sym typeface="Roboto"/>
              </a:rPr>
              <a:t>Italian or Mexican food</a:t>
            </a:r>
            <a:r>
              <a:rPr lang="en" sz="3600">
                <a:latin typeface="Roboto Light"/>
                <a:ea typeface="Roboto Light"/>
                <a:cs typeface="Roboto Light"/>
                <a:sym typeface="Roboto Light"/>
              </a:rPr>
              <a:t>?</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629" name="Google Shape;1629;p106"/>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630" name="Google Shape;1630;p106"/>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631" name="Google Shape;1631;p106"/>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632" name="Google Shape;1632;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6" name="Shape 1636"/>
        <p:cNvGrpSpPr/>
        <p:nvPr/>
      </p:nvGrpSpPr>
      <p:grpSpPr>
        <a:xfrm>
          <a:off x="0" y="0"/>
          <a:ext cx="0" cy="0"/>
          <a:chOff x="0" y="0"/>
          <a:chExt cx="0" cy="0"/>
        </a:xfrm>
      </p:grpSpPr>
      <p:sp>
        <p:nvSpPr>
          <p:cNvPr id="1637" name="Google Shape;1637;p107"/>
          <p:cNvSpPr txBox="1"/>
          <p:nvPr>
            <p:ph type="title"/>
          </p:nvPr>
        </p:nvSpPr>
        <p:spPr>
          <a:xfrm>
            <a:off x="2544050" y="1376150"/>
            <a:ext cx="5770200" cy="26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Italian and Mexican</a:t>
            </a:r>
            <a:r>
              <a:rPr lang="en">
                <a:latin typeface="Roboto Light"/>
                <a:ea typeface="Roboto Light"/>
                <a:cs typeface="Roboto Light"/>
                <a:sym typeface="Roboto Light"/>
              </a:rPr>
              <a:t> are </a:t>
            </a:r>
            <a:r>
              <a:rPr b="1" lang="en"/>
              <a:t>broad categories</a:t>
            </a:r>
            <a:r>
              <a:rPr lang="en">
                <a:latin typeface="Roboto Light"/>
                <a:ea typeface="Roboto Light"/>
                <a:cs typeface="Roboto Light"/>
                <a:sym typeface="Roboto Light"/>
              </a:rPr>
              <a:t> we are pursuing. We will have to narrow the scope.</a:t>
            </a:r>
            <a:endParaRPr>
              <a:latin typeface="Roboto Light"/>
              <a:ea typeface="Roboto Light"/>
              <a:cs typeface="Roboto Light"/>
              <a:sym typeface="Roboto Light"/>
            </a:endParaRPr>
          </a:p>
        </p:txBody>
      </p:sp>
      <p:sp>
        <p:nvSpPr>
          <p:cNvPr id="1638" name="Google Shape;1638;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9" name="Google Shape;1639;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645" name="Google Shape;1645;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Americans prefer: </a:t>
            </a:r>
            <a:r>
              <a:rPr b="1" lang="en" sz="2400">
                <a:solidFill>
                  <a:schemeClr val="dk1"/>
                </a:solidFill>
                <a:highlight>
                  <a:srgbClr val="FFFF00"/>
                </a:highlight>
              </a:rPr>
              <a:t>Italian or Mexican food</a:t>
            </a:r>
            <a:r>
              <a:rPr lang="en" sz="2400">
                <a:solidFill>
                  <a:schemeClr val="dk1"/>
                </a:solidFill>
                <a:latin typeface="Roboto Light"/>
                <a:ea typeface="Roboto Light"/>
                <a:cs typeface="Roboto Light"/>
                <a:sym typeface="Roboto Light"/>
              </a:rPr>
              <a:t>?</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646" name="Google Shape;1646;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7" name="Google Shape;1647;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48" name="Google Shape;1648;p108"/>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800"/>
              <a:t>How do we categorize foods? Is pizza Italian? Is Taco Bell Mexican?</a:t>
            </a:r>
            <a:endParaRPr sz="1800"/>
          </a:p>
        </p:txBody>
      </p:sp>
      <p:sp>
        <p:nvSpPr>
          <p:cNvPr id="1649" name="Google Shape;1649;p108"/>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800"/>
              <a:t>How do we categorize food? Does making pasta at home constitute Italian? Or are we just talking about restaurants? </a:t>
            </a:r>
            <a:endParaRPr sz="1800"/>
          </a:p>
        </p:txBody>
      </p:sp>
      <p:sp>
        <p:nvSpPr>
          <p:cNvPr id="1650" name="Google Shape;1650;p108"/>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800"/>
              <a:t>Are we just talking about “best experiences”? Or are we including poorer renditions of these foods?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2: Identify Data Sources</a:t>
            </a:r>
            <a:endParaRPr/>
          </a:p>
        </p:txBody>
      </p:sp>
      <p:sp>
        <p:nvSpPr>
          <p:cNvPr id="1656" name="Google Shape;165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7" name="Google Shape;1657;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663" name="Google Shape;1663;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Why poll an audience when there already exist enormous databases of information about Americans’ food preferences—readily available online?</a:t>
            </a:r>
            <a:endParaRPr/>
          </a:p>
        </p:txBody>
      </p:sp>
      <p:sp>
        <p:nvSpPr>
          <p:cNvPr id="1664" name="Google Shape;1664;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5" name="Google Shape;1665;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66" name="Google Shape;1666;p110"/>
          <p:cNvPicPr preferRelativeResize="0"/>
          <p:nvPr/>
        </p:nvPicPr>
        <p:blipFill>
          <a:blip r:embed="rId3">
            <a:alphaModFix/>
          </a:blip>
          <a:stretch>
            <a:fillRect/>
          </a:stretch>
        </p:blipFill>
        <p:spPr>
          <a:xfrm>
            <a:off x="458025" y="1857763"/>
            <a:ext cx="2743201" cy="768096"/>
          </a:xfrm>
          <a:prstGeom prst="rect">
            <a:avLst/>
          </a:prstGeom>
          <a:noFill/>
          <a:ln>
            <a:noFill/>
          </a:ln>
        </p:spPr>
      </p:pic>
      <p:pic>
        <p:nvPicPr>
          <p:cNvPr id="1667" name="Google Shape;1667;p110"/>
          <p:cNvPicPr preferRelativeResize="0"/>
          <p:nvPr/>
        </p:nvPicPr>
        <p:blipFill>
          <a:blip r:embed="rId4">
            <a:alphaModFix/>
          </a:blip>
          <a:stretch>
            <a:fillRect/>
          </a:stretch>
        </p:blipFill>
        <p:spPr>
          <a:xfrm>
            <a:off x="4485851" y="1698063"/>
            <a:ext cx="1188720" cy="1188720"/>
          </a:xfrm>
          <a:prstGeom prst="rect">
            <a:avLst/>
          </a:prstGeom>
          <a:noFill/>
          <a:ln>
            <a:noFill/>
          </a:ln>
        </p:spPr>
      </p:pic>
      <p:pic>
        <p:nvPicPr>
          <p:cNvPr id="1668" name="Google Shape;1668;p110"/>
          <p:cNvPicPr preferRelativeResize="0"/>
          <p:nvPr/>
        </p:nvPicPr>
        <p:blipFill>
          <a:blip r:embed="rId5">
            <a:alphaModFix/>
          </a:blip>
          <a:stretch>
            <a:fillRect/>
          </a:stretch>
        </p:blipFill>
        <p:spPr>
          <a:xfrm>
            <a:off x="564176" y="3179450"/>
            <a:ext cx="1188721" cy="1188721"/>
          </a:xfrm>
          <a:prstGeom prst="rect">
            <a:avLst/>
          </a:prstGeom>
          <a:noFill/>
          <a:ln>
            <a:noFill/>
          </a:ln>
        </p:spPr>
      </p:pic>
      <p:pic>
        <p:nvPicPr>
          <p:cNvPr id="1669" name="Google Shape;1669;p110"/>
          <p:cNvPicPr preferRelativeResize="0"/>
          <p:nvPr/>
        </p:nvPicPr>
        <p:blipFill>
          <a:blip r:embed="rId6">
            <a:alphaModFix/>
          </a:blip>
          <a:stretch>
            <a:fillRect/>
          </a:stretch>
        </p:blipFill>
        <p:spPr>
          <a:xfrm>
            <a:off x="1960800" y="3179450"/>
            <a:ext cx="1188720" cy="1188720"/>
          </a:xfrm>
          <a:prstGeom prst="rect">
            <a:avLst/>
          </a:prstGeom>
          <a:noFill/>
          <a:ln>
            <a:noFill/>
          </a:ln>
        </p:spPr>
      </p:pic>
      <p:pic>
        <p:nvPicPr>
          <p:cNvPr id="1670" name="Google Shape;1670;p110"/>
          <p:cNvPicPr preferRelativeResize="0"/>
          <p:nvPr/>
        </p:nvPicPr>
        <p:blipFill>
          <a:blip r:embed="rId7">
            <a:alphaModFix/>
          </a:blip>
          <a:stretch>
            <a:fillRect/>
          </a:stretch>
        </p:blipFill>
        <p:spPr>
          <a:xfrm>
            <a:off x="3384626" y="3196450"/>
            <a:ext cx="1188721" cy="1188721"/>
          </a:xfrm>
          <a:prstGeom prst="rect">
            <a:avLst/>
          </a:prstGeom>
          <a:noFill/>
          <a:ln>
            <a:noFill/>
          </a:ln>
        </p:spPr>
      </p:pic>
      <p:pic>
        <p:nvPicPr>
          <p:cNvPr id="1671" name="Google Shape;1671;p110"/>
          <p:cNvPicPr preferRelativeResize="0"/>
          <p:nvPr/>
        </p:nvPicPr>
        <p:blipFill>
          <a:blip r:embed="rId8">
            <a:alphaModFix/>
          </a:blip>
          <a:stretch>
            <a:fillRect/>
          </a:stretch>
        </p:blipFill>
        <p:spPr>
          <a:xfrm>
            <a:off x="3264025" y="1698063"/>
            <a:ext cx="1188720" cy="1188720"/>
          </a:xfrm>
          <a:prstGeom prst="rect">
            <a:avLst/>
          </a:prstGeom>
          <a:noFill/>
          <a:ln>
            <a:noFill/>
          </a:ln>
        </p:spPr>
      </p:pic>
      <p:pic>
        <p:nvPicPr>
          <p:cNvPr id="1672" name="Google Shape;1672;p110"/>
          <p:cNvPicPr preferRelativeResize="0"/>
          <p:nvPr/>
        </p:nvPicPr>
        <p:blipFill>
          <a:blip r:embed="rId9">
            <a:alphaModFix/>
          </a:blip>
          <a:stretch>
            <a:fillRect/>
          </a:stretch>
        </p:blipFill>
        <p:spPr>
          <a:xfrm>
            <a:off x="4838550" y="2962925"/>
            <a:ext cx="3575957" cy="822960"/>
          </a:xfrm>
          <a:prstGeom prst="rect">
            <a:avLst/>
          </a:prstGeom>
          <a:noFill/>
          <a:ln>
            <a:noFill/>
          </a:ln>
        </p:spPr>
      </p:pic>
      <p:pic>
        <p:nvPicPr>
          <p:cNvPr id="1673" name="Google Shape;1673;p110"/>
          <p:cNvPicPr preferRelativeResize="0"/>
          <p:nvPr/>
        </p:nvPicPr>
        <p:blipFill>
          <a:blip r:embed="rId10">
            <a:alphaModFix/>
          </a:blip>
          <a:stretch>
            <a:fillRect/>
          </a:stretch>
        </p:blipFill>
        <p:spPr>
          <a:xfrm>
            <a:off x="4902200" y="3862058"/>
            <a:ext cx="3255544" cy="768096"/>
          </a:xfrm>
          <a:prstGeom prst="rect">
            <a:avLst/>
          </a:prstGeom>
          <a:noFill/>
          <a:ln>
            <a:noFill/>
          </a:ln>
        </p:spPr>
      </p:pic>
      <p:pic>
        <p:nvPicPr>
          <p:cNvPr id="1674" name="Google Shape;1674;p110"/>
          <p:cNvPicPr preferRelativeResize="0"/>
          <p:nvPr/>
        </p:nvPicPr>
        <p:blipFill>
          <a:blip r:embed="rId11">
            <a:alphaModFix/>
          </a:blip>
          <a:stretch>
            <a:fillRect/>
          </a:stretch>
        </p:blipFill>
        <p:spPr>
          <a:xfrm>
            <a:off x="5816600" y="1879926"/>
            <a:ext cx="3251201" cy="73152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80" name="Google Shape;1680;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1" name="Google Shape;1681;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www.yelp.com</a:t>
            </a:r>
            <a:endParaRPr/>
          </a:p>
        </p:txBody>
      </p:sp>
      <p:sp>
        <p:nvSpPr>
          <p:cNvPr id="1682" name="Google Shape;1682;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 everyday consumers, we are </a:t>
            </a:r>
            <a:r>
              <a:rPr b="1" lang="en">
                <a:highlight>
                  <a:srgbClr val="FFFF00"/>
                </a:highlight>
              </a:rPr>
              <a:t>regularly</a:t>
            </a:r>
            <a:r>
              <a:rPr lang="en"/>
              <a:t> getting a pulse of everyday American food preferences to inform our own decisions. Perhaps we can make use of the same approach. </a:t>
            </a:r>
            <a:endParaRPr/>
          </a:p>
        </p:txBody>
      </p:sp>
      <p:pic>
        <p:nvPicPr>
          <p:cNvPr id="1683" name="Google Shape;1683;p111"/>
          <p:cNvPicPr preferRelativeResize="0"/>
          <p:nvPr/>
        </p:nvPicPr>
        <p:blipFill>
          <a:blip r:embed="rId3">
            <a:alphaModFix/>
          </a:blip>
          <a:stretch>
            <a:fillRect/>
          </a:stretch>
        </p:blipFill>
        <p:spPr>
          <a:xfrm>
            <a:off x="487750" y="1727800"/>
            <a:ext cx="6035974" cy="2981775"/>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sp>
        <p:nvSpPr>
          <p:cNvPr id="1688" name="Google Shape;1688;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89" name="Google Shape;1689;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0" name="Google Shape;1690;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www.yelp.com</a:t>
            </a:r>
            <a:endParaRPr/>
          </a:p>
        </p:txBody>
      </p:sp>
      <p:sp>
        <p:nvSpPr>
          <p:cNvPr id="1691" name="Google Shape;1691;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a:t>
            </a:r>
            <a:r>
              <a:rPr lang="en"/>
              <a:t>eb services like Yelp provide an almost encyclopedic amount of information about the eating preferences of Americans. </a:t>
            </a:r>
            <a:endParaRPr/>
          </a:p>
        </p:txBody>
      </p:sp>
      <p:pic>
        <p:nvPicPr>
          <p:cNvPr id="1692" name="Google Shape;1692;p112"/>
          <p:cNvPicPr preferRelativeResize="0"/>
          <p:nvPr/>
        </p:nvPicPr>
        <p:blipFill>
          <a:blip r:embed="rId3">
            <a:alphaModFix/>
          </a:blip>
          <a:stretch>
            <a:fillRect/>
          </a:stretch>
        </p:blipFill>
        <p:spPr>
          <a:xfrm>
            <a:off x="492525" y="1458825"/>
            <a:ext cx="5683124" cy="3250750"/>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Google Shape;1697;p11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Define Strategy and Metrics</a:t>
            </a:r>
            <a:endParaRPr/>
          </a:p>
        </p:txBody>
      </p:sp>
      <p:sp>
        <p:nvSpPr>
          <p:cNvPr id="1698" name="Google Shape;169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9" name="Google Shape;1699;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3" name="Shape 1703"/>
        <p:cNvGrpSpPr/>
        <p:nvPr/>
      </p:nvGrpSpPr>
      <p:grpSpPr>
        <a:xfrm>
          <a:off x="0" y="0"/>
          <a:ext cx="0" cy="0"/>
          <a:chOff x="0" y="0"/>
          <a:chExt cx="0" cy="0"/>
        </a:xfrm>
      </p:grpSpPr>
      <p:sp>
        <p:nvSpPr>
          <p:cNvPr id="1704" name="Google Shape;1704;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3: </a:t>
            </a:r>
            <a:r>
              <a:rPr lang="en">
                <a:latin typeface="Roboto Light"/>
                <a:ea typeface="Roboto Light"/>
                <a:cs typeface="Roboto Light"/>
                <a:sym typeface="Roboto Light"/>
              </a:rPr>
              <a:t>Define Strategy and Metrics</a:t>
            </a:r>
            <a:endParaRPr>
              <a:latin typeface="Roboto Light"/>
              <a:ea typeface="Roboto Light"/>
              <a:cs typeface="Roboto Light"/>
              <a:sym typeface="Roboto Light"/>
            </a:endParaRPr>
          </a:p>
        </p:txBody>
      </p:sp>
      <p:sp>
        <p:nvSpPr>
          <p:cNvPr id="1705" name="Google Shape;1705;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6" name="Google Shape;1706;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07" name="Google Shape;1707;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we created a blueprint for what we’re targeting:</a:t>
            </a:r>
            <a:endParaRPr/>
          </a:p>
        </p:txBody>
      </p:sp>
      <p:sp>
        <p:nvSpPr>
          <p:cNvPr id="1708" name="Google Shape;1708;p114"/>
          <p:cNvSpPr txBox="1"/>
          <p:nvPr/>
        </p:nvSpPr>
        <p:spPr>
          <a:xfrm>
            <a:off x="416575" y="1309600"/>
            <a:ext cx="8447400" cy="11568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sz="1800">
                <a:latin typeface="Roboto"/>
                <a:ea typeface="Roboto"/>
                <a:cs typeface="Roboto"/>
                <a:sym typeface="Roboto"/>
              </a:rPr>
              <a:t>Americans:</a:t>
            </a:r>
            <a:endParaRPr b="1" sz="1800">
              <a:latin typeface="Roboto"/>
              <a:ea typeface="Roboto"/>
              <a:cs typeface="Roboto"/>
              <a:sym typeface="Roboto"/>
            </a:endParaRPr>
          </a:p>
          <a:p>
            <a:pPr indent="-285750" lvl="0" marL="285750" rtl="0" algn="l">
              <a:lnSpc>
                <a:spcPct val="113000"/>
              </a:lnSpc>
              <a:spcBef>
                <a:spcPts val="400"/>
              </a:spcBef>
              <a:spcAft>
                <a:spcPts val="0"/>
              </a:spcAft>
              <a:buSzPts val="1800"/>
              <a:buFont typeface="Roboto"/>
              <a:buChar char="•"/>
            </a:pPr>
            <a:r>
              <a:rPr lang="en" sz="1800">
                <a:latin typeface="Roboto"/>
                <a:ea typeface="Roboto"/>
                <a:cs typeface="Roboto"/>
                <a:sym typeface="Roboto"/>
              </a:rPr>
              <a:t>Ideally, we need thousands of records from Americans in </a:t>
            </a:r>
            <a:br>
              <a:rPr lang="en" sz="1800">
                <a:latin typeface="Roboto"/>
                <a:ea typeface="Roboto"/>
                <a:cs typeface="Roboto"/>
                <a:sym typeface="Roboto"/>
              </a:rPr>
            </a:br>
            <a:r>
              <a:rPr lang="en" sz="1800">
                <a:latin typeface="Roboto"/>
                <a:ea typeface="Roboto"/>
                <a:cs typeface="Roboto"/>
                <a:sym typeface="Roboto"/>
              </a:rPr>
              <a:t>hundreds of different cities. (Large samples)</a:t>
            </a:r>
            <a:endParaRPr sz="1800">
              <a:latin typeface="Roboto"/>
              <a:ea typeface="Roboto"/>
              <a:cs typeface="Roboto"/>
              <a:sym typeface="Roboto"/>
            </a:endParaRPr>
          </a:p>
          <a:p>
            <a:pPr indent="0" lvl="0" marL="0" rtl="0" algn="l">
              <a:lnSpc>
                <a:spcPct val="113000"/>
              </a:lnSpc>
              <a:spcBef>
                <a:spcPts val="400"/>
              </a:spcBef>
              <a:spcAft>
                <a:spcPts val="400"/>
              </a:spcAft>
              <a:buNone/>
            </a:pPr>
            <a:r>
              <a:t/>
            </a:r>
            <a:endParaRPr sz="1800"/>
          </a:p>
        </p:txBody>
      </p:sp>
      <p:sp>
        <p:nvSpPr>
          <p:cNvPr id="1709" name="Google Shape;1709;p114"/>
          <p:cNvSpPr txBox="1"/>
          <p:nvPr/>
        </p:nvSpPr>
        <p:spPr>
          <a:xfrm>
            <a:off x="420624" y="2527950"/>
            <a:ext cx="8447400" cy="11568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sz="1800">
                <a:latin typeface="Roboto"/>
                <a:ea typeface="Roboto"/>
                <a:cs typeface="Roboto"/>
                <a:sym typeface="Roboto"/>
              </a:rPr>
              <a:t>Preference:</a:t>
            </a:r>
            <a:endParaRPr b="1" sz="1800">
              <a:latin typeface="Roboto"/>
              <a:ea typeface="Roboto"/>
              <a:cs typeface="Roboto"/>
              <a:sym typeface="Roboto"/>
            </a:endParaRPr>
          </a:p>
          <a:p>
            <a:pPr indent="-285750" lvl="0" marL="285750" rtl="0" algn="l">
              <a:lnSpc>
                <a:spcPct val="113000"/>
              </a:lnSpc>
              <a:spcBef>
                <a:spcPts val="400"/>
              </a:spcBef>
              <a:spcAft>
                <a:spcPts val="0"/>
              </a:spcAft>
              <a:buSzPts val="1800"/>
              <a:buFont typeface="Roboto"/>
              <a:buChar char="•"/>
            </a:pPr>
            <a:r>
              <a:rPr lang="en" sz="1800">
                <a:latin typeface="Roboto"/>
                <a:ea typeface="Roboto"/>
                <a:cs typeface="Roboto"/>
                <a:sym typeface="Roboto"/>
              </a:rPr>
              <a:t>Number of Yelp Reviews (More = Preference)</a:t>
            </a:r>
            <a:endParaRPr sz="1800">
              <a:latin typeface="Roboto"/>
              <a:ea typeface="Roboto"/>
              <a:cs typeface="Roboto"/>
              <a:sym typeface="Roboto"/>
            </a:endParaRPr>
          </a:p>
          <a:p>
            <a:pPr indent="-285750" lvl="0" marL="285750" rtl="0" algn="l">
              <a:lnSpc>
                <a:spcPct val="113000"/>
              </a:lnSpc>
              <a:spcBef>
                <a:spcPts val="400"/>
              </a:spcBef>
              <a:spcAft>
                <a:spcPts val="0"/>
              </a:spcAft>
              <a:buSzPts val="1800"/>
              <a:buFont typeface="Roboto"/>
              <a:buChar char="•"/>
            </a:pPr>
            <a:r>
              <a:rPr lang="en" sz="1800">
                <a:latin typeface="Roboto"/>
                <a:ea typeface="Roboto"/>
                <a:cs typeface="Roboto"/>
                <a:sym typeface="Roboto"/>
              </a:rPr>
              <a:t>Average Aggregated Ratings  (Higher = Preference)</a:t>
            </a:r>
            <a:endParaRPr sz="1800">
              <a:latin typeface="Roboto"/>
              <a:ea typeface="Roboto"/>
              <a:cs typeface="Roboto"/>
              <a:sym typeface="Roboto"/>
            </a:endParaRPr>
          </a:p>
          <a:p>
            <a:pPr indent="0" lvl="0" marL="0" rtl="0" algn="l">
              <a:lnSpc>
                <a:spcPct val="113000"/>
              </a:lnSpc>
              <a:spcBef>
                <a:spcPts val="400"/>
              </a:spcBef>
              <a:spcAft>
                <a:spcPts val="400"/>
              </a:spcAft>
              <a:buNone/>
            </a:pPr>
            <a:r>
              <a:t/>
            </a:r>
            <a:endParaRPr sz="1800"/>
          </a:p>
        </p:txBody>
      </p:sp>
      <p:sp>
        <p:nvSpPr>
          <p:cNvPr id="1710" name="Google Shape;1710;p114"/>
          <p:cNvSpPr txBox="1"/>
          <p:nvPr/>
        </p:nvSpPr>
        <p:spPr>
          <a:xfrm>
            <a:off x="420624" y="3911425"/>
            <a:ext cx="8447400" cy="9027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sz="1800">
                <a:latin typeface="Roboto"/>
                <a:ea typeface="Roboto"/>
                <a:cs typeface="Roboto"/>
                <a:sym typeface="Roboto"/>
              </a:rPr>
              <a:t>Italian and Mexican Food:</a:t>
            </a:r>
            <a:endParaRPr b="1" sz="1800">
              <a:latin typeface="Roboto"/>
              <a:ea typeface="Roboto"/>
              <a:cs typeface="Roboto"/>
              <a:sym typeface="Roboto"/>
            </a:endParaRPr>
          </a:p>
          <a:p>
            <a:pPr indent="-285750" lvl="0" marL="285750" rtl="0" algn="l">
              <a:lnSpc>
                <a:spcPct val="113000"/>
              </a:lnSpc>
              <a:spcBef>
                <a:spcPts val="400"/>
              </a:spcBef>
              <a:spcAft>
                <a:spcPts val="400"/>
              </a:spcAft>
              <a:buSzPts val="1800"/>
              <a:buFont typeface="Roboto"/>
              <a:buChar char="•"/>
            </a:pPr>
            <a:r>
              <a:rPr lang="en" sz="1800">
                <a:latin typeface="Roboto"/>
                <a:ea typeface="Roboto"/>
                <a:cs typeface="Roboto"/>
                <a:sym typeface="Roboto"/>
              </a:rPr>
              <a:t>Top 20 Italian and Mexican restaurants in every city</a:t>
            </a:r>
            <a:endParaRPr sz="18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3: </a:t>
            </a:r>
            <a:r>
              <a:rPr lang="en">
                <a:solidFill>
                  <a:schemeClr val="dk1"/>
                </a:solidFill>
                <a:latin typeface="Roboto Light"/>
                <a:ea typeface="Roboto Light"/>
                <a:cs typeface="Roboto Light"/>
                <a:sym typeface="Roboto Light"/>
              </a:rPr>
              <a:t>Define Strategy and Metrics</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716" name="Google Shape;1716;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7" name="Google Shape;1717;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pic>
        <p:nvPicPr>
          <p:cNvPr id="1718" name="Google Shape;1718;p115"/>
          <p:cNvPicPr preferRelativeResize="0"/>
          <p:nvPr/>
        </p:nvPicPr>
        <p:blipFill>
          <a:blip r:embed="rId3">
            <a:alphaModFix/>
          </a:blip>
          <a:stretch>
            <a:fillRect/>
          </a:stretch>
        </p:blipFill>
        <p:spPr>
          <a:xfrm>
            <a:off x="2086600" y="937136"/>
            <a:ext cx="4571999" cy="3698520"/>
          </a:xfrm>
          <a:prstGeom prst="rect">
            <a:avLst/>
          </a:prstGeom>
          <a:noFill/>
          <a:ln cap="flat" cmpd="sng" w="9525">
            <a:solidFill>
              <a:srgbClr val="28C8E5"/>
            </a:solidFill>
            <a:prstDash val="solid"/>
            <a:round/>
            <a:headEnd len="sm" w="sm" type="none"/>
            <a:tailEnd len="sm" w="sm" type="none"/>
          </a:ln>
        </p:spPr>
      </p:pic>
      <p:sp>
        <p:nvSpPr>
          <p:cNvPr id="1719" name="Google Shape;1719;p115"/>
          <p:cNvSpPr/>
          <p:nvPr/>
        </p:nvSpPr>
        <p:spPr>
          <a:xfrm>
            <a:off x="1282025" y="1480500"/>
            <a:ext cx="938700" cy="2514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5"/>
          <p:cNvSpPr txBox="1"/>
          <p:nvPr/>
        </p:nvSpPr>
        <p:spPr>
          <a:xfrm>
            <a:off x="211843" y="2126850"/>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Review Count</a:t>
            </a:r>
            <a:endParaRPr b="1">
              <a:latin typeface="Roboto"/>
              <a:ea typeface="Roboto"/>
              <a:cs typeface="Roboto"/>
              <a:sym typeface="Roboto"/>
            </a:endParaRPr>
          </a:p>
        </p:txBody>
      </p:sp>
      <p:sp>
        <p:nvSpPr>
          <p:cNvPr id="1721" name="Google Shape;1721;p115"/>
          <p:cNvSpPr/>
          <p:nvPr/>
        </p:nvSpPr>
        <p:spPr>
          <a:xfrm>
            <a:off x="1006100" y="3463600"/>
            <a:ext cx="22158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5"/>
          <p:cNvSpPr txBox="1"/>
          <p:nvPr/>
        </p:nvSpPr>
        <p:spPr>
          <a:xfrm>
            <a:off x="211843" y="3374500"/>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Rating</a:t>
            </a:r>
            <a:endParaRPr b="1">
              <a:latin typeface="Roboto"/>
              <a:ea typeface="Roboto"/>
              <a:cs typeface="Roboto"/>
              <a:sym typeface="Roboto"/>
            </a:endParaRPr>
          </a:p>
        </p:txBody>
      </p:sp>
      <p:sp>
        <p:nvSpPr>
          <p:cNvPr id="1723" name="Google Shape;1723;p115"/>
          <p:cNvSpPr txBox="1"/>
          <p:nvPr/>
        </p:nvSpPr>
        <p:spPr>
          <a:xfrm>
            <a:off x="6873093" y="2759725"/>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Locations</a:t>
            </a:r>
            <a:endParaRPr b="1">
              <a:latin typeface="Roboto"/>
              <a:ea typeface="Roboto"/>
              <a:cs typeface="Roboto"/>
              <a:sym typeface="Roboto"/>
            </a:endParaRPr>
          </a:p>
        </p:txBody>
      </p:sp>
      <p:sp>
        <p:nvSpPr>
          <p:cNvPr id="1724" name="Google Shape;1724;p115"/>
          <p:cNvSpPr/>
          <p:nvPr/>
        </p:nvSpPr>
        <p:spPr>
          <a:xfrm flipH="1">
            <a:off x="6210450" y="2827463"/>
            <a:ext cx="717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15"/>
          <p:cNvSpPr/>
          <p:nvPr/>
        </p:nvSpPr>
        <p:spPr>
          <a:xfrm>
            <a:off x="1625475" y="2188400"/>
            <a:ext cx="2088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15"/>
          <p:cNvSpPr txBox="1"/>
          <p:nvPr/>
        </p:nvSpPr>
        <p:spPr>
          <a:xfrm>
            <a:off x="263048" y="1389250"/>
            <a:ext cx="12693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Food Type</a:t>
            </a:r>
            <a:endParaRPr b="1">
              <a:latin typeface="Roboto"/>
              <a:ea typeface="Roboto"/>
              <a:cs typeface="Roboto"/>
              <a:sym typeface="Roboto"/>
            </a:endParaRPr>
          </a:p>
        </p:txBody>
      </p:sp>
      <p:sp>
        <p:nvSpPr>
          <p:cNvPr id="1727" name="Google Shape;1727;p115"/>
          <p:cNvSpPr txBox="1"/>
          <p:nvPr/>
        </p:nvSpPr>
        <p:spPr>
          <a:xfrm>
            <a:off x="7016152" y="1630900"/>
            <a:ext cx="15930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Lots of Data!</a:t>
            </a:r>
            <a:endParaRPr b="1" sz="1800">
              <a:latin typeface="Roboto"/>
              <a:ea typeface="Roboto"/>
              <a:cs typeface="Roboto"/>
              <a:sym typeface="Roboto"/>
            </a:endParaRPr>
          </a:p>
        </p:txBody>
      </p:sp>
      <p:pic>
        <p:nvPicPr>
          <p:cNvPr id="1728" name="Google Shape;1728;p115"/>
          <p:cNvPicPr preferRelativeResize="0"/>
          <p:nvPr/>
        </p:nvPicPr>
        <p:blipFill>
          <a:blip r:embed="rId4">
            <a:alphaModFix/>
          </a:blip>
          <a:stretch>
            <a:fillRect/>
          </a:stretch>
        </p:blipFill>
        <p:spPr>
          <a:xfrm>
            <a:off x="7315200" y="839638"/>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pic>
        <p:nvPicPr>
          <p:cNvPr id="1090" name="Google Shape;1090;p62"/>
          <p:cNvPicPr preferRelativeResize="0"/>
          <p:nvPr/>
        </p:nvPicPr>
        <p:blipFill rotWithShape="1">
          <a:blip r:embed="rId3">
            <a:alphaModFix/>
          </a:blip>
          <a:srcRect b="0" l="69" r="79" t="0"/>
          <a:stretch/>
        </p:blipFill>
        <p:spPr>
          <a:xfrm>
            <a:off x="0" y="0"/>
            <a:ext cx="9130498" cy="5143503"/>
          </a:xfrm>
          <a:prstGeom prst="rect">
            <a:avLst/>
          </a:prstGeom>
          <a:noFill/>
          <a:ln>
            <a:noFill/>
          </a:ln>
        </p:spPr>
      </p:pic>
      <p:sp>
        <p:nvSpPr>
          <p:cNvPr id="1091" name="Google Shape;1091;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2" name="Google Shape;1092;p62"/>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Analytic Tools </a:t>
            </a:r>
            <a:r>
              <a:rPr lang="en" sz="3000">
                <a:solidFill>
                  <a:schemeClr val="accent6"/>
                </a:solidFill>
                <a:latin typeface="Roboto"/>
                <a:ea typeface="Roboto"/>
                <a:cs typeface="Roboto"/>
                <a:sym typeface="Roboto"/>
              </a:rPr>
              <a:t>(Synthesis)</a:t>
            </a:r>
            <a:endParaRPr sz="3000">
              <a:solidFill>
                <a:schemeClr val="accent6"/>
              </a:solidFill>
              <a:latin typeface="Roboto"/>
              <a:ea typeface="Roboto"/>
              <a:cs typeface="Roboto"/>
              <a:sym typeface="Roboto"/>
            </a:endParaRPr>
          </a:p>
        </p:txBody>
      </p:sp>
      <p:sp>
        <p:nvSpPr>
          <p:cNvPr id="1093" name="Google Shape;1093;p62"/>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6"/>
                </a:solidFill>
                <a:latin typeface="Roboto Thin"/>
                <a:ea typeface="Roboto Thin"/>
                <a:cs typeface="Roboto Thin"/>
                <a:sym typeface="Roboto Thin"/>
              </a:rPr>
              <a:t>2</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3: </a:t>
            </a:r>
            <a:r>
              <a:rPr lang="en">
                <a:solidFill>
                  <a:schemeClr val="dk1"/>
                </a:solidFill>
                <a:latin typeface="Roboto Light"/>
                <a:ea typeface="Roboto Light"/>
                <a:cs typeface="Roboto Light"/>
                <a:sym typeface="Roboto Light"/>
              </a:rPr>
              <a:t>Define Strategy and Metrics</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734" name="Google Shape;1734;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Repeat this analysis for as many cities as possible.</a:t>
            </a:r>
            <a:endParaRPr/>
          </a:p>
        </p:txBody>
      </p:sp>
      <p:sp>
        <p:nvSpPr>
          <p:cNvPr id="1735" name="Google Shape;1735;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6" name="Google Shape;1736;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737" name="Google Shape;1737;p116"/>
          <p:cNvGraphicFramePr/>
          <p:nvPr/>
        </p:nvGraphicFramePr>
        <p:xfrm>
          <a:off x="471250" y="1339400"/>
          <a:ext cx="3000000" cy="3000000"/>
        </p:xfrm>
        <a:graphic>
          <a:graphicData uri="http://schemas.openxmlformats.org/drawingml/2006/table">
            <a:tbl>
              <a:tblPr>
                <a:noFill/>
                <a:tableStyleId>{AF5738DC-7D8F-4FB2-9E76-A6EB2789E932}</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New York, NY</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38" name="Google Shape;1738;p116"/>
          <p:cNvSpPr txBox="1"/>
          <p:nvPr/>
        </p:nvSpPr>
        <p:spPr>
          <a:xfrm>
            <a:off x="1278825" y="1978225"/>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39" name="Google Shape;1739;p116"/>
          <p:cNvGraphicFramePr/>
          <p:nvPr/>
        </p:nvGraphicFramePr>
        <p:xfrm>
          <a:off x="2648575" y="1335024"/>
          <a:ext cx="3000000" cy="3000000"/>
        </p:xfrm>
        <a:graphic>
          <a:graphicData uri="http://schemas.openxmlformats.org/drawingml/2006/table">
            <a:tbl>
              <a:tblPr>
                <a:noFill/>
                <a:tableStyleId>{AF5738DC-7D8F-4FB2-9E76-A6EB2789E932}</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Tucson, AZ</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0" name="Google Shape;1740;p116"/>
          <p:cNvSpPr txBox="1"/>
          <p:nvPr/>
        </p:nvSpPr>
        <p:spPr>
          <a:xfrm>
            <a:off x="3456150"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1" name="Google Shape;1741;p116"/>
          <p:cNvGraphicFramePr/>
          <p:nvPr/>
        </p:nvGraphicFramePr>
        <p:xfrm>
          <a:off x="4825900" y="1335024"/>
          <a:ext cx="3000000" cy="3000000"/>
        </p:xfrm>
        <a:graphic>
          <a:graphicData uri="http://schemas.openxmlformats.org/drawingml/2006/table">
            <a:tbl>
              <a:tblPr>
                <a:noFill/>
                <a:tableStyleId>{AF5738DC-7D8F-4FB2-9E76-A6EB2789E932}</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Washington, D.C.</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2" name="Google Shape;1742;p116"/>
          <p:cNvSpPr txBox="1"/>
          <p:nvPr/>
        </p:nvSpPr>
        <p:spPr>
          <a:xfrm>
            <a:off x="5633475"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3" name="Google Shape;1743;p116"/>
          <p:cNvGraphicFramePr/>
          <p:nvPr/>
        </p:nvGraphicFramePr>
        <p:xfrm>
          <a:off x="475488" y="2854475"/>
          <a:ext cx="3000000" cy="3000000"/>
        </p:xfrm>
        <a:graphic>
          <a:graphicData uri="http://schemas.openxmlformats.org/drawingml/2006/table">
            <a:tbl>
              <a:tblPr>
                <a:noFill/>
                <a:tableStyleId>{AF5738DC-7D8F-4FB2-9E76-A6EB2789E932}</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Omaha, NE</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4" name="Google Shape;1744;p116"/>
          <p:cNvSpPr txBox="1"/>
          <p:nvPr/>
        </p:nvSpPr>
        <p:spPr>
          <a:xfrm>
            <a:off x="1280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5" name="Google Shape;1745;p116"/>
          <p:cNvGraphicFramePr/>
          <p:nvPr/>
        </p:nvGraphicFramePr>
        <p:xfrm>
          <a:off x="2648563" y="2852928"/>
          <a:ext cx="3000000" cy="3000000"/>
        </p:xfrm>
        <a:graphic>
          <a:graphicData uri="http://schemas.openxmlformats.org/drawingml/2006/table">
            <a:tbl>
              <a:tblPr>
                <a:noFill/>
                <a:tableStyleId>{AF5738DC-7D8F-4FB2-9E76-A6EB2789E932}</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San Diego, CA</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6" name="Google Shape;1746;p116"/>
          <p:cNvSpPr txBox="1"/>
          <p:nvPr/>
        </p:nvSpPr>
        <p:spPr>
          <a:xfrm>
            <a:off x="3456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7" name="Google Shape;1747;p116"/>
          <p:cNvGraphicFramePr/>
          <p:nvPr/>
        </p:nvGraphicFramePr>
        <p:xfrm>
          <a:off x="4828032" y="2852928"/>
          <a:ext cx="3000000" cy="3000000"/>
        </p:xfrm>
        <a:graphic>
          <a:graphicData uri="http://schemas.openxmlformats.org/drawingml/2006/table">
            <a:tbl>
              <a:tblPr>
                <a:noFill/>
                <a:tableStyleId>{AF5738DC-7D8F-4FB2-9E76-A6EB2789E932}</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Atlanta, GA</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8" name="Google Shape;1748;p116"/>
          <p:cNvSpPr txBox="1"/>
          <p:nvPr/>
        </p:nvSpPr>
        <p:spPr>
          <a:xfrm>
            <a:off x="5632160" y="348386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sp>
        <p:nvSpPr>
          <p:cNvPr id="1753" name="Google Shape;1753;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4: Build Data Retrieval Plan</a:t>
            </a:r>
            <a:endParaRPr/>
          </a:p>
        </p:txBody>
      </p:sp>
      <p:sp>
        <p:nvSpPr>
          <p:cNvPr id="1754" name="Google Shape;1754;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55" name="Google Shape;1755;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sp>
        <p:nvSpPr>
          <p:cNvPr id="1760" name="Google Shape;1760;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761" name="Google Shape;176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2" name="Google Shape;1762;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63" name="Google Shape;1763;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3000"/>
              </a:lnSpc>
              <a:spcBef>
                <a:spcPts val="0"/>
              </a:spcBef>
              <a:spcAft>
                <a:spcPts val="0"/>
              </a:spcAft>
              <a:buClr>
                <a:schemeClr val="dk1"/>
              </a:buClr>
              <a:buSzPts val="1100"/>
              <a:buFont typeface="Arial"/>
              <a:buNone/>
            </a:pPr>
            <a:r>
              <a:rPr lang="en">
                <a:solidFill>
                  <a:schemeClr val="dk1"/>
                </a:solidFill>
              </a:rPr>
              <a:t>We could retrieve this data by </a:t>
            </a:r>
            <a:r>
              <a:rPr lang="en">
                <a:solidFill>
                  <a:schemeClr val="dk1"/>
                </a:solidFill>
              </a:rPr>
              <a:t>brute force,</a:t>
            </a:r>
            <a:r>
              <a:rPr lang="en">
                <a:solidFill>
                  <a:schemeClr val="dk1"/>
                </a:solidFill>
              </a:rPr>
              <a:t> but it would be:</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Extremely time consuming</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Skewed by our city familiarity</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Labor intensive</a:t>
            </a:r>
            <a:endParaRPr>
              <a:solidFill>
                <a:schemeClr val="dk1"/>
              </a:solidFill>
            </a:endParaRPr>
          </a:p>
          <a:p>
            <a:pPr indent="0" lvl="0" marL="0" rtl="0" algn="l">
              <a:spcBef>
                <a:spcPts val="400"/>
              </a:spcBef>
              <a:spcAft>
                <a:spcPts val="0"/>
              </a:spcAft>
              <a:buNone/>
            </a:pPr>
            <a:r>
              <a:t/>
            </a:r>
            <a:endParaRPr/>
          </a:p>
        </p:txBody>
      </p:sp>
      <p:pic>
        <p:nvPicPr>
          <p:cNvPr id="1764" name="Google Shape;1764;p118"/>
          <p:cNvPicPr preferRelativeResize="0"/>
          <p:nvPr/>
        </p:nvPicPr>
        <p:blipFill>
          <a:blip r:embed="rId3">
            <a:alphaModFix/>
          </a:blip>
          <a:stretch>
            <a:fillRect/>
          </a:stretch>
        </p:blipFill>
        <p:spPr>
          <a:xfrm>
            <a:off x="514925" y="2348250"/>
            <a:ext cx="7315199" cy="559798"/>
          </a:xfrm>
          <a:prstGeom prst="rect">
            <a:avLst/>
          </a:prstGeom>
          <a:noFill/>
          <a:ln>
            <a:noFill/>
          </a:ln>
        </p:spPr>
      </p:pic>
      <p:pic>
        <p:nvPicPr>
          <p:cNvPr id="1765" name="Google Shape;1765;p118"/>
          <p:cNvPicPr preferRelativeResize="0"/>
          <p:nvPr/>
        </p:nvPicPr>
        <p:blipFill>
          <a:blip r:embed="rId3">
            <a:alphaModFix/>
          </a:blip>
          <a:stretch>
            <a:fillRect/>
          </a:stretch>
        </p:blipFill>
        <p:spPr>
          <a:xfrm>
            <a:off x="514925" y="2996500"/>
            <a:ext cx="7315199" cy="559798"/>
          </a:xfrm>
          <a:prstGeom prst="rect">
            <a:avLst/>
          </a:prstGeom>
          <a:noFill/>
          <a:ln>
            <a:noFill/>
          </a:ln>
        </p:spPr>
      </p:pic>
      <p:pic>
        <p:nvPicPr>
          <p:cNvPr id="1766" name="Google Shape;1766;p118"/>
          <p:cNvPicPr preferRelativeResize="0"/>
          <p:nvPr/>
        </p:nvPicPr>
        <p:blipFill>
          <a:blip r:embed="rId3">
            <a:alphaModFix/>
          </a:blip>
          <a:stretch>
            <a:fillRect/>
          </a:stretch>
        </p:blipFill>
        <p:spPr>
          <a:xfrm>
            <a:off x="514925" y="3644750"/>
            <a:ext cx="7315199" cy="559798"/>
          </a:xfrm>
          <a:prstGeom prst="rect">
            <a:avLst/>
          </a:prstGeom>
          <a:noFill/>
          <a:ln>
            <a:noFill/>
          </a:ln>
        </p:spPr>
      </p:pic>
      <p:sp>
        <p:nvSpPr>
          <p:cNvPr id="1767" name="Google Shape;1767;p118"/>
          <p:cNvSpPr txBox="1"/>
          <p:nvPr/>
        </p:nvSpPr>
        <p:spPr>
          <a:xfrm>
            <a:off x="1899893" y="24285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68" name="Google Shape;1768;p118"/>
          <p:cNvSpPr txBox="1"/>
          <p:nvPr/>
        </p:nvSpPr>
        <p:spPr>
          <a:xfrm>
            <a:off x="1901952" y="30939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69" name="Google Shape;1769;p118"/>
          <p:cNvSpPr txBox="1"/>
          <p:nvPr/>
        </p:nvSpPr>
        <p:spPr>
          <a:xfrm>
            <a:off x="1901952" y="3716813"/>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70" name="Google Shape;1770;p118"/>
          <p:cNvSpPr txBox="1"/>
          <p:nvPr/>
        </p:nvSpPr>
        <p:spPr>
          <a:xfrm>
            <a:off x="4779493" y="2432304"/>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York, NY</a:t>
            </a:r>
            <a:endParaRPr/>
          </a:p>
        </p:txBody>
      </p:sp>
      <p:sp>
        <p:nvSpPr>
          <p:cNvPr id="1771" name="Google Shape;1771;p118"/>
          <p:cNvSpPr txBox="1"/>
          <p:nvPr/>
        </p:nvSpPr>
        <p:spPr>
          <a:xfrm>
            <a:off x="4782312" y="3090672"/>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Denver, CO</a:t>
            </a:r>
            <a:endParaRPr/>
          </a:p>
        </p:txBody>
      </p:sp>
      <p:sp>
        <p:nvSpPr>
          <p:cNvPr id="1772" name="Google Shape;1772;p118"/>
          <p:cNvSpPr txBox="1"/>
          <p:nvPr/>
        </p:nvSpPr>
        <p:spPr>
          <a:xfrm>
            <a:off x="4782300" y="3716825"/>
            <a:ext cx="2622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Oklahoma City, OK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Google Shape;177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Thank You, Yelp!</a:t>
            </a:r>
            <a:endParaRPr>
              <a:solidFill>
                <a:schemeClr val="dk1"/>
              </a:solidFill>
            </a:endParaRPr>
          </a:p>
        </p:txBody>
      </p:sp>
      <p:sp>
        <p:nvSpPr>
          <p:cNvPr id="1778" name="Google Shape;1778;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9" name="Google Shape;1779;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80" name="Google Shape;1780;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solidFill>
                  <a:schemeClr val="dk1"/>
                </a:solidFill>
              </a:rPr>
              <a:t>Thankfully, we can take advantage of the </a:t>
            </a:r>
            <a:r>
              <a:rPr lang="en" sz="2000">
                <a:solidFill>
                  <a:schemeClr val="dk1"/>
                </a:solidFill>
                <a:highlight>
                  <a:srgbClr val="FFFF00"/>
                </a:highlight>
              </a:rPr>
              <a:t>Yelp Fusion API</a:t>
            </a:r>
            <a:r>
              <a:rPr lang="en" sz="2000">
                <a:solidFill>
                  <a:schemeClr val="dk1"/>
                </a:solidFill>
              </a:rPr>
              <a:t> to </a:t>
            </a:r>
            <a:r>
              <a:rPr lang="en" sz="2000">
                <a:solidFill>
                  <a:schemeClr val="dk1"/>
                </a:solidFill>
                <a:highlight>
                  <a:srgbClr val="FFFF00"/>
                </a:highlight>
              </a:rPr>
              <a:t>programmatically</a:t>
            </a:r>
            <a:r>
              <a:rPr lang="en" sz="2000">
                <a:solidFill>
                  <a:schemeClr val="dk1"/>
                </a:solidFill>
              </a:rPr>
              <a:t> run our queries. (#ThankGoodnessForProgramming)</a:t>
            </a:r>
            <a:endParaRPr>
              <a:solidFill>
                <a:schemeClr val="dk1"/>
              </a:solidFill>
            </a:endParaRPr>
          </a:p>
        </p:txBody>
      </p:sp>
      <p:pic>
        <p:nvPicPr>
          <p:cNvPr id="1781" name="Google Shape;1781;p119"/>
          <p:cNvPicPr preferRelativeResize="0"/>
          <p:nvPr/>
        </p:nvPicPr>
        <p:blipFill>
          <a:blip r:embed="rId3">
            <a:alphaModFix/>
          </a:blip>
          <a:stretch>
            <a:fillRect/>
          </a:stretch>
        </p:blipFill>
        <p:spPr>
          <a:xfrm>
            <a:off x="451700" y="1560700"/>
            <a:ext cx="5503551" cy="3170051"/>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5" name="Shape 1785"/>
        <p:cNvGrpSpPr/>
        <p:nvPr/>
      </p:nvGrpSpPr>
      <p:grpSpPr>
        <a:xfrm>
          <a:off x="0" y="0"/>
          <a:ext cx="0" cy="0"/>
          <a:chOff x="0" y="0"/>
          <a:chExt cx="0" cy="0"/>
        </a:xfrm>
      </p:grpSpPr>
      <p:sp>
        <p:nvSpPr>
          <p:cNvPr id="1786" name="Google Shape;1786;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Thank You, Yelp!</a:t>
            </a:r>
            <a:endParaRPr>
              <a:solidFill>
                <a:schemeClr val="dk1"/>
              </a:solidFill>
            </a:endParaRPr>
          </a:p>
        </p:txBody>
      </p:sp>
      <p:sp>
        <p:nvSpPr>
          <p:cNvPr id="1787" name="Google Shape;1787;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88" name="Google Shape;1788;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pic>
        <p:nvPicPr>
          <p:cNvPr id="1789" name="Google Shape;1789;p120"/>
          <p:cNvPicPr preferRelativeResize="0"/>
          <p:nvPr/>
        </p:nvPicPr>
        <p:blipFill rotWithShape="1">
          <a:blip r:embed="rId3">
            <a:alphaModFix/>
          </a:blip>
          <a:srcRect b="0" l="0" r="0" t="0"/>
          <a:stretch/>
        </p:blipFill>
        <p:spPr>
          <a:xfrm>
            <a:off x="432825" y="785475"/>
            <a:ext cx="3525351" cy="3991076"/>
          </a:xfrm>
          <a:prstGeom prst="rect">
            <a:avLst/>
          </a:prstGeom>
          <a:noFill/>
          <a:ln>
            <a:noFill/>
          </a:ln>
        </p:spPr>
      </p:pic>
      <p:pic>
        <p:nvPicPr>
          <p:cNvPr id="1790" name="Google Shape;1790;p120"/>
          <p:cNvPicPr preferRelativeResize="0"/>
          <p:nvPr/>
        </p:nvPicPr>
        <p:blipFill>
          <a:blip r:embed="rId4">
            <a:alphaModFix/>
          </a:blip>
          <a:stretch>
            <a:fillRect/>
          </a:stretch>
        </p:blipFill>
        <p:spPr>
          <a:xfrm>
            <a:off x="4163025" y="1003986"/>
            <a:ext cx="3438525" cy="1085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Google Shape;1795;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4: </a:t>
            </a:r>
            <a:r>
              <a:rPr lang="en">
                <a:solidFill>
                  <a:schemeClr val="dk1"/>
                </a:solidFill>
                <a:latin typeface="Roboto Light"/>
                <a:ea typeface="Roboto Light"/>
                <a:cs typeface="Roboto Light"/>
                <a:sym typeface="Roboto Light"/>
              </a:rPr>
              <a:t>Build </a:t>
            </a:r>
            <a:r>
              <a:rPr lang="en">
                <a:solidFill>
                  <a:schemeClr val="dk1"/>
                </a:solidFill>
                <a:latin typeface="Roboto Light"/>
                <a:ea typeface="Roboto Light"/>
                <a:cs typeface="Roboto Light"/>
                <a:sym typeface="Roboto Light"/>
              </a:rPr>
              <a:t>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96" name="Google Shape;1796;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7" name="Google Shape;1797;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98" name="Google Shape;1798;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will build a Python script to randomly select over 700 zip codes from the U.S. Census, and then acquire review data from the top 20 Mexican and Italian restaurants for each zip code using the Yelp API.</a:t>
            </a:r>
            <a:endParaRPr/>
          </a:p>
        </p:txBody>
      </p:sp>
      <p:pic>
        <p:nvPicPr>
          <p:cNvPr id="1799" name="Google Shape;1799;p121"/>
          <p:cNvPicPr preferRelativeResize="0"/>
          <p:nvPr/>
        </p:nvPicPr>
        <p:blipFill>
          <a:blip r:embed="rId3">
            <a:alphaModFix/>
          </a:blip>
          <a:stretch>
            <a:fillRect/>
          </a:stretch>
        </p:blipFill>
        <p:spPr>
          <a:xfrm>
            <a:off x="5177000" y="2954050"/>
            <a:ext cx="3502151" cy="1828799"/>
          </a:xfrm>
          <a:prstGeom prst="rect">
            <a:avLst/>
          </a:prstGeom>
          <a:noFill/>
          <a:ln cap="flat" cmpd="sng" w="9525">
            <a:solidFill>
              <a:srgbClr val="28C8E5"/>
            </a:solidFill>
            <a:prstDash val="solid"/>
            <a:round/>
            <a:headEnd len="sm" w="sm" type="none"/>
            <a:tailEnd len="sm" w="sm" type="none"/>
          </a:ln>
        </p:spPr>
      </p:pic>
      <p:sp>
        <p:nvSpPr>
          <p:cNvPr id="1800" name="Google Shape;1800;p121"/>
          <p:cNvSpPr/>
          <p:nvPr/>
        </p:nvSpPr>
        <p:spPr>
          <a:xfrm rot="5400000">
            <a:off x="6129850" y="1702125"/>
            <a:ext cx="518700" cy="2356800"/>
          </a:xfrm>
          <a:prstGeom prst="bentArrow">
            <a:avLst>
              <a:gd fmla="val 25000" name="adj1"/>
              <a:gd fmla="val 25000" name="adj2"/>
              <a:gd fmla="val 25000" name="adj3"/>
              <a:gd fmla="val 43750" name="adj4"/>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pic>
        <p:nvPicPr>
          <p:cNvPr id="1801" name="Google Shape;1801;p121"/>
          <p:cNvPicPr preferRelativeResize="0"/>
          <p:nvPr/>
        </p:nvPicPr>
        <p:blipFill>
          <a:blip r:embed="rId4">
            <a:alphaModFix/>
          </a:blip>
          <a:stretch>
            <a:fillRect/>
          </a:stretch>
        </p:blipFill>
        <p:spPr>
          <a:xfrm>
            <a:off x="5210800" y="1962813"/>
            <a:ext cx="1371600" cy="658368"/>
          </a:xfrm>
          <a:prstGeom prst="rect">
            <a:avLst/>
          </a:prstGeom>
          <a:noFill/>
          <a:ln>
            <a:noFill/>
          </a:ln>
        </p:spPr>
      </p:pic>
      <p:graphicFrame>
        <p:nvGraphicFramePr>
          <p:cNvPr id="1802" name="Google Shape;1802;p121"/>
          <p:cNvGraphicFramePr/>
          <p:nvPr/>
        </p:nvGraphicFramePr>
        <p:xfrm>
          <a:off x="356625" y="3931920"/>
          <a:ext cx="3000000" cy="3000000"/>
        </p:xfrm>
        <a:graphic>
          <a:graphicData uri="http://schemas.openxmlformats.org/drawingml/2006/table">
            <a:tbl>
              <a:tblPr>
                <a:noFill/>
                <a:tableStyleId>{AF5738DC-7D8F-4FB2-9E76-A6EB2789E932}</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68007</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03" name="Google Shape;1803;p121"/>
          <p:cNvGraphicFramePr/>
          <p:nvPr/>
        </p:nvGraphicFramePr>
        <p:xfrm>
          <a:off x="1877988" y="3931920"/>
          <a:ext cx="3000000" cy="3000000"/>
        </p:xfrm>
        <a:graphic>
          <a:graphicData uri="http://schemas.openxmlformats.org/drawingml/2006/table">
            <a:tbl>
              <a:tblPr>
                <a:noFill/>
                <a:tableStyleId>{AF5738DC-7D8F-4FB2-9E76-A6EB2789E932}</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22434</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04" name="Google Shape;1804;p121"/>
          <p:cNvGraphicFramePr/>
          <p:nvPr/>
        </p:nvGraphicFramePr>
        <p:xfrm>
          <a:off x="3399350" y="3931920"/>
          <a:ext cx="3000000" cy="3000000"/>
        </p:xfrm>
        <a:graphic>
          <a:graphicData uri="http://schemas.openxmlformats.org/drawingml/2006/table">
            <a:tbl>
              <a:tblPr>
                <a:noFill/>
                <a:tableStyleId>{AF5738DC-7D8F-4FB2-9E76-A6EB2789E932}</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30301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05" name="Google Shape;1805;p121"/>
          <p:cNvGraphicFramePr/>
          <p:nvPr/>
        </p:nvGraphicFramePr>
        <p:xfrm>
          <a:off x="356625" y="2978745"/>
          <a:ext cx="3000000" cy="3000000"/>
        </p:xfrm>
        <a:graphic>
          <a:graphicData uri="http://schemas.openxmlformats.org/drawingml/2006/table">
            <a:tbl>
              <a:tblPr>
                <a:noFill/>
                <a:tableStyleId>{AF5738DC-7D8F-4FB2-9E76-A6EB2789E932}</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11101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06" name="Google Shape;1806;p121"/>
          <p:cNvGraphicFramePr/>
          <p:nvPr/>
        </p:nvGraphicFramePr>
        <p:xfrm>
          <a:off x="1878000" y="2978745"/>
          <a:ext cx="3000000" cy="3000000"/>
        </p:xfrm>
        <a:graphic>
          <a:graphicData uri="http://schemas.openxmlformats.org/drawingml/2006/table">
            <a:tbl>
              <a:tblPr>
                <a:noFill/>
                <a:tableStyleId>{AF5738DC-7D8F-4FB2-9E76-A6EB2789E932}</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07360</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07" name="Google Shape;1807;p121"/>
          <p:cNvGraphicFramePr/>
          <p:nvPr/>
        </p:nvGraphicFramePr>
        <p:xfrm>
          <a:off x="3399375" y="2978745"/>
          <a:ext cx="3000000" cy="3000000"/>
        </p:xfrm>
        <a:graphic>
          <a:graphicData uri="http://schemas.openxmlformats.org/drawingml/2006/table">
            <a:tbl>
              <a:tblPr>
                <a:noFill/>
                <a:tableStyleId>{AF5738DC-7D8F-4FB2-9E76-A6EB2789E932}</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20001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pic>
        <p:nvPicPr>
          <p:cNvPr id="1808" name="Google Shape;1808;p121"/>
          <p:cNvPicPr preferRelativeResize="0"/>
          <p:nvPr/>
        </p:nvPicPr>
        <p:blipFill>
          <a:blip r:embed="rId5">
            <a:alphaModFix/>
          </a:blip>
          <a:stretch>
            <a:fillRect/>
          </a:stretch>
        </p:blipFill>
        <p:spPr>
          <a:xfrm>
            <a:off x="1975800" y="1707424"/>
            <a:ext cx="1261549" cy="12206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sp>
        <p:nvSpPr>
          <p:cNvPr id="1813" name="Google Shape;1813;p12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5: Retrieve the Data</a:t>
            </a:r>
            <a:endParaRPr/>
          </a:p>
        </p:txBody>
      </p:sp>
      <p:sp>
        <p:nvSpPr>
          <p:cNvPr id="1814" name="Google Shape;1814;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15" name="Google Shape;1815;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9" name="Shape 1819"/>
        <p:cNvGrpSpPr/>
        <p:nvPr/>
      </p:nvGrpSpPr>
      <p:grpSpPr>
        <a:xfrm>
          <a:off x="0" y="0"/>
          <a:ext cx="0" cy="0"/>
          <a:chOff x="0" y="0"/>
          <a:chExt cx="0" cy="0"/>
        </a:xfrm>
      </p:grpSpPr>
      <p:sp>
        <p:nvSpPr>
          <p:cNvPr id="1820" name="Google Shape;1820;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Pulling with Python</a:t>
            </a:r>
            <a:endParaRPr/>
          </a:p>
        </p:txBody>
      </p:sp>
      <p:sp>
        <p:nvSpPr>
          <p:cNvPr id="1821" name="Google Shape;1821;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22" name="Google Shape;1822;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23" name="Google Shape;1823;p123"/>
          <p:cNvSpPr/>
          <p:nvPr/>
        </p:nvSpPr>
        <p:spPr>
          <a:xfrm>
            <a:off x="3429825" y="887625"/>
            <a:ext cx="1645800" cy="1645800"/>
          </a:xfrm>
          <a:prstGeom prst="ellipse">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824" name="Google Shape;1824;p123"/>
          <p:cNvSpPr/>
          <p:nvPr/>
        </p:nvSpPr>
        <p:spPr>
          <a:xfrm flipH="1" rot="8100000">
            <a:off x="3452554" y="2198386"/>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23"/>
          <p:cNvSpPr/>
          <p:nvPr/>
        </p:nvSpPr>
        <p:spPr>
          <a:xfrm>
            <a:off x="2437925" y="2441448"/>
            <a:ext cx="1645800" cy="1645800"/>
          </a:xfrm>
          <a:prstGeom prst="ellipse">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826" name="Google Shape;1826;p123"/>
          <p:cNvSpPr/>
          <p:nvPr/>
        </p:nvSpPr>
        <p:spPr>
          <a:xfrm flipH="1">
            <a:off x="3871617" y="2999425"/>
            <a:ext cx="829500" cy="4173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3"/>
          <p:cNvSpPr/>
          <p:nvPr/>
        </p:nvSpPr>
        <p:spPr>
          <a:xfrm>
            <a:off x="4494125" y="2443525"/>
            <a:ext cx="1645800" cy="1645800"/>
          </a:xfrm>
          <a:prstGeom prst="ellips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828" name="Google Shape;1828;p123"/>
          <p:cNvSpPr/>
          <p:nvPr/>
        </p:nvSpPr>
        <p:spPr>
          <a:xfrm rot="2700000">
            <a:off x="4643454" y="2284161"/>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3"/>
          <p:cNvSpPr txBox="1"/>
          <p:nvPr/>
        </p:nvSpPr>
        <p:spPr>
          <a:xfrm>
            <a:off x="3429925" y="13138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Randomly </a:t>
            </a:r>
            <a:br>
              <a:rPr lang="en">
                <a:latin typeface="Roboto"/>
                <a:ea typeface="Roboto"/>
                <a:cs typeface="Roboto"/>
                <a:sym typeface="Roboto"/>
              </a:rPr>
            </a:br>
            <a:r>
              <a:rPr lang="en">
                <a:latin typeface="Roboto"/>
                <a:ea typeface="Roboto"/>
                <a:cs typeface="Roboto"/>
                <a:sym typeface="Roboto"/>
              </a:rPr>
              <a:t>Select a </a:t>
            </a:r>
            <a:br>
              <a:rPr lang="en">
                <a:latin typeface="Roboto"/>
                <a:ea typeface="Roboto"/>
                <a:cs typeface="Roboto"/>
                <a:sym typeface="Roboto"/>
              </a:rPr>
            </a:br>
            <a:r>
              <a:rPr lang="en">
                <a:latin typeface="Roboto"/>
                <a:ea typeface="Roboto"/>
                <a:cs typeface="Roboto"/>
                <a:sym typeface="Roboto"/>
              </a:rPr>
              <a:t>Zip Code</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830" name="Google Shape;1830;p123"/>
          <p:cNvSpPr txBox="1"/>
          <p:nvPr/>
        </p:nvSpPr>
        <p:spPr>
          <a:xfrm>
            <a:off x="4494125" y="29539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Create an API Request</a:t>
            </a:r>
            <a:endParaRPr>
              <a:latin typeface="Roboto"/>
              <a:ea typeface="Roboto"/>
              <a:cs typeface="Roboto"/>
              <a:sym typeface="Roboto"/>
            </a:endParaRPr>
          </a:p>
          <a:p>
            <a:pPr indent="0" lvl="0" marL="0" rtl="0" algn="ctr">
              <a:spcBef>
                <a:spcPts val="0"/>
              </a:spcBef>
              <a:spcAft>
                <a:spcPts val="0"/>
              </a:spcAft>
              <a:buNone/>
            </a:pPr>
            <a:r>
              <a:t/>
            </a:r>
            <a:endParaRPr/>
          </a:p>
        </p:txBody>
      </p:sp>
      <p:sp>
        <p:nvSpPr>
          <p:cNvPr id="1831" name="Google Shape;1831;p123"/>
          <p:cNvSpPr txBox="1"/>
          <p:nvPr/>
        </p:nvSpPr>
        <p:spPr>
          <a:xfrm>
            <a:off x="2437925" y="28435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Save the </a:t>
            </a:r>
            <a:br>
              <a:rPr lang="en">
                <a:latin typeface="Roboto"/>
                <a:ea typeface="Roboto"/>
                <a:cs typeface="Roboto"/>
                <a:sym typeface="Roboto"/>
              </a:rPr>
            </a:br>
            <a:r>
              <a:rPr lang="en">
                <a:latin typeface="Roboto"/>
                <a:ea typeface="Roboto"/>
                <a:cs typeface="Roboto"/>
                <a:sym typeface="Roboto"/>
              </a:rPr>
              <a:t>Output to a </a:t>
            </a:r>
            <a:br>
              <a:rPr lang="en">
                <a:latin typeface="Roboto"/>
                <a:ea typeface="Roboto"/>
                <a:cs typeface="Roboto"/>
                <a:sym typeface="Roboto"/>
              </a:rPr>
            </a:br>
            <a:r>
              <a:rPr lang="en">
                <a:latin typeface="Roboto"/>
                <a:ea typeface="Roboto"/>
                <a:cs typeface="Roboto"/>
                <a:sym typeface="Roboto"/>
              </a:rPr>
              <a:t>Data Frame</a:t>
            </a:r>
            <a:endParaRPr>
              <a:latin typeface="Roboto"/>
              <a:ea typeface="Roboto"/>
              <a:cs typeface="Roboto"/>
              <a:sym typeface="Roboto"/>
            </a:endParaRPr>
          </a:p>
          <a:p>
            <a:pPr indent="0" lvl="0" marL="0" rtl="0" algn="ctr">
              <a:spcBef>
                <a:spcPts val="0"/>
              </a:spcBef>
              <a:spcAft>
                <a:spcPts val="0"/>
              </a:spcAft>
              <a:buNone/>
            </a:pPr>
            <a:r>
              <a:t/>
            </a:r>
            <a:endParaRPr/>
          </a:p>
        </p:txBody>
      </p:sp>
      <p:pic>
        <p:nvPicPr>
          <p:cNvPr id="1832" name="Google Shape;1832;p123"/>
          <p:cNvPicPr preferRelativeResize="0"/>
          <p:nvPr/>
        </p:nvPicPr>
        <p:blipFill>
          <a:blip r:embed="rId3">
            <a:alphaModFix/>
          </a:blip>
          <a:stretch>
            <a:fillRect/>
          </a:stretch>
        </p:blipFill>
        <p:spPr>
          <a:xfrm>
            <a:off x="6139925" y="1438825"/>
            <a:ext cx="1828800" cy="575953"/>
          </a:xfrm>
          <a:prstGeom prst="rect">
            <a:avLst/>
          </a:prstGeom>
          <a:noFill/>
          <a:ln>
            <a:noFill/>
          </a:ln>
        </p:spPr>
      </p:pic>
      <p:pic>
        <p:nvPicPr>
          <p:cNvPr id="1833" name="Google Shape;1833;p123"/>
          <p:cNvPicPr preferRelativeResize="0"/>
          <p:nvPr/>
        </p:nvPicPr>
        <p:blipFill>
          <a:blip r:embed="rId4">
            <a:alphaModFix/>
          </a:blip>
          <a:stretch>
            <a:fillRect/>
          </a:stretch>
        </p:blipFill>
        <p:spPr>
          <a:xfrm>
            <a:off x="1513425" y="1061050"/>
            <a:ext cx="1522849" cy="1473450"/>
          </a:xfrm>
          <a:prstGeom prst="rect">
            <a:avLst/>
          </a:prstGeom>
          <a:noFill/>
          <a:ln>
            <a:noFill/>
          </a:ln>
        </p:spPr>
      </p:pic>
      <p:pic>
        <p:nvPicPr>
          <p:cNvPr id="1834" name="Google Shape;1834;p123"/>
          <p:cNvPicPr preferRelativeResize="0"/>
          <p:nvPr/>
        </p:nvPicPr>
        <p:blipFill>
          <a:blip r:embed="rId5">
            <a:alphaModFix/>
          </a:blip>
          <a:stretch>
            <a:fillRect/>
          </a:stretch>
        </p:blipFill>
        <p:spPr>
          <a:xfrm>
            <a:off x="3641775" y="3882722"/>
            <a:ext cx="1289206" cy="1011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None/>
            </a:pPr>
            <a:r>
              <a:t/>
            </a:r>
            <a:endParaRPr/>
          </a:p>
        </p:txBody>
      </p:sp>
      <p:sp>
        <p:nvSpPr>
          <p:cNvPr id="1840" name="Google Shape;1840;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1" name="Google Shape;1841;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842" name="Google Shape;1842;p124"/>
          <p:cNvPicPr preferRelativeResize="0"/>
          <p:nvPr/>
        </p:nvPicPr>
        <p:blipFill rotWithShape="1">
          <a:blip r:embed="rId3">
            <a:alphaModFix/>
          </a:blip>
          <a:srcRect b="2439" l="0" r="0" t="0"/>
          <a:stretch/>
        </p:blipFill>
        <p:spPr>
          <a:xfrm>
            <a:off x="293225" y="913950"/>
            <a:ext cx="6857999" cy="3657600"/>
          </a:xfrm>
          <a:prstGeom prst="rect">
            <a:avLst/>
          </a:prstGeom>
          <a:noFill/>
          <a:ln>
            <a:noFill/>
          </a:ln>
        </p:spPr>
      </p:pic>
      <p:sp>
        <p:nvSpPr>
          <p:cNvPr id="1843" name="Google Shape;1843;p124"/>
          <p:cNvSpPr txBox="1"/>
          <p:nvPr/>
        </p:nvSpPr>
        <p:spPr>
          <a:xfrm>
            <a:off x="7335075" y="1834525"/>
            <a:ext cx="1861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This funky code...</a:t>
            </a:r>
            <a:endParaRPr b="1">
              <a:latin typeface="Roboto"/>
              <a:ea typeface="Roboto"/>
              <a:cs typeface="Roboto"/>
              <a:sym typeface="Roboto"/>
            </a:endParaRPr>
          </a:p>
        </p:txBody>
      </p:sp>
      <p:pic>
        <p:nvPicPr>
          <p:cNvPr id="1844" name="Google Shape;1844;p124"/>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sp>
        <p:nvSpPr>
          <p:cNvPr id="1849" name="Google Shape;1849;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50" name="Google Shape;1850;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1" name="Google Shape;1851;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52" name="Google Shape;1852;p125"/>
          <p:cNvSpPr txBox="1"/>
          <p:nvPr/>
        </p:nvSpPr>
        <p:spPr>
          <a:xfrm>
            <a:off x="7626680" y="1829740"/>
            <a:ext cx="1581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...w</a:t>
            </a:r>
            <a:r>
              <a:rPr b="1" lang="en">
                <a:latin typeface="Roboto"/>
                <a:ea typeface="Roboto"/>
                <a:cs typeface="Roboto"/>
                <a:sym typeface="Roboto"/>
              </a:rPr>
              <a:t>ill make all of these URLs.</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1853" name="Google Shape;1853;p125"/>
          <p:cNvPicPr preferRelativeResize="0"/>
          <p:nvPr/>
        </p:nvPicPr>
        <p:blipFill rotWithShape="1">
          <a:blip r:embed="rId3">
            <a:alphaModFix/>
          </a:blip>
          <a:srcRect b="0" l="0" r="0" t="0"/>
          <a:stretch/>
        </p:blipFill>
        <p:spPr>
          <a:xfrm>
            <a:off x="1986421" y="821150"/>
            <a:ext cx="5369292" cy="4057650"/>
          </a:xfrm>
          <a:prstGeom prst="rect">
            <a:avLst/>
          </a:prstGeom>
          <a:noFill/>
          <a:ln>
            <a:noFill/>
          </a:ln>
        </p:spPr>
      </p:pic>
      <p:pic>
        <p:nvPicPr>
          <p:cNvPr id="1854" name="Google Shape;1854;p125"/>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pic>
        <p:nvPicPr>
          <p:cNvPr id="1098" name="Google Shape;1098;p63"/>
          <p:cNvPicPr preferRelativeResize="0"/>
          <p:nvPr/>
        </p:nvPicPr>
        <p:blipFill rotWithShape="1">
          <a:blip r:embed="rId3">
            <a:alphaModFix/>
          </a:blip>
          <a:srcRect b="0" l="69" r="79" t="0"/>
          <a:stretch/>
        </p:blipFill>
        <p:spPr>
          <a:xfrm>
            <a:off x="6750" y="0"/>
            <a:ext cx="9130498" cy="5143500"/>
          </a:xfrm>
          <a:prstGeom prst="rect">
            <a:avLst/>
          </a:prstGeom>
          <a:noFill/>
          <a:ln>
            <a:noFill/>
          </a:ln>
        </p:spPr>
      </p:pic>
      <p:sp>
        <p:nvSpPr>
          <p:cNvPr id="1099" name="Google Shape;1099;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0" name="Google Shape;1100;p63"/>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Accelerating Search for Actionable Insight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(Value) </a:t>
            </a:r>
            <a:endParaRPr sz="3000">
              <a:solidFill>
                <a:schemeClr val="accent6"/>
              </a:solidFill>
              <a:latin typeface="Roboto"/>
              <a:ea typeface="Roboto"/>
              <a:cs typeface="Roboto"/>
              <a:sym typeface="Roboto"/>
            </a:endParaRPr>
          </a:p>
        </p:txBody>
      </p:sp>
      <p:sp>
        <p:nvSpPr>
          <p:cNvPr id="1101" name="Google Shape;1101;p63"/>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6"/>
                </a:solidFill>
                <a:latin typeface="Roboto Thin"/>
                <a:ea typeface="Roboto Thin"/>
                <a:cs typeface="Roboto Thin"/>
                <a:sym typeface="Roboto Thin"/>
              </a:rPr>
              <a:t>3</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60" name="Google Shape;1860;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61" name="Google Shape;1861;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62" name="Google Shape;1862;p126"/>
          <p:cNvSpPr txBox="1"/>
          <p:nvPr/>
        </p:nvSpPr>
        <p:spPr>
          <a:xfrm>
            <a:off x="7524375" y="1928575"/>
            <a:ext cx="1581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a:t>
            </a:r>
            <a:r>
              <a:rPr b="1" lang="en">
                <a:latin typeface="Roboto"/>
                <a:ea typeface="Roboto"/>
                <a:cs typeface="Roboto"/>
                <a:sym typeface="Roboto"/>
              </a:rPr>
              <a:t>ach of these URLs holds a piece of our answer.</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1863" name="Google Shape;1863;p126"/>
          <p:cNvPicPr preferRelativeResize="0"/>
          <p:nvPr/>
        </p:nvPicPr>
        <p:blipFill rotWithShape="1">
          <a:blip r:embed="rId3">
            <a:alphaModFix/>
          </a:blip>
          <a:srcRect b="0" l="0" r="0" t="0"/>
          <a:stretch/>
        </p:blipFill>
        <p:spPr>
          <a:xfrm>
            <a:off x="439850" y="851009"/>
            <a:ext cx="6858002" cy="3964532"/>
          </a:xfrm>
          <a:prstGeom prst="rect">
            <a:avLst/>
          </a:prstGeom>
          <a:noFill/>
          <a:ln>
            <a:noFill/>
          </a:ln>
        </p:spPr>
      </p:pic>
      <p:sp>
        <p:nvSpPr>
          <p:cNvPr id="1864" name="Google Shape;1864;p126"/>
          <p:cNvSpPr/>
          <p:nvPr/>
        </p:nvSpPr>
        <p:spPr>
          <a:xfrm flipH="1">
            <a:off x="1953845" y="2947900"/>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6"/>
          <p:cNvSpPr/>
          <p:nvPr/>
        </p:nvSpPr>
        <p:spPr>
          <a:xfrm flipH="1">
            <a:off x="1698095" y="4142475"/>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6" name="Google Shape;1866;p126"/>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Google Shape;1871;p12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6: Assemble and Clean the Data</a:t>
            </a:r>
            <a:endParaRPr/>
          </a:p>
        </p:txBody>
      </p:sp>
      <p:sp>
        <p:nvSpPr>
          <p:cNvPr id="1872" name="Google Shape;1872;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3" name="Google Shape;1873;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Cleaning with Pandas</a:t>
            </a:r>
            <a:endParaRPr/>
          </a:p>
        </p:txBody>
      </p:sp>
      <p:sp>
        <p:nvSpPr>
          <p:cNvPr id="1879" name="Google Shape;1879;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0" name="Google Shape;1880;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81" name="Google Shape;1881;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No data comes out intrinsically the way you want it to. </a:t>
            </a:r>
            <a:endParaRPr/>
          </a:p>
          <a:p>
            <a:pPr indent="0" lvl="0" marL="0" rtl="0" algn="l">
              <a:spcBef>
                <a:spcPts val="0"/>
              </a:spcBef>
              <a:spcAft>
                <a:spcPts val="0"/>
              </a:spcAft>
              <a:buClr>
                <a:schemeClr val="dk1"/>
              </a:buClr>
              <a:buSzPts val="1100"/>
              <a:buFont typeface="Arial"/>
              <a:buNone/>
            </a:pPr>
            <a:r>
              <a:rPr lang="en"/>
              <a:t>In our case, we needed multiple steps to aggregate the data along our channels of interest. </a:t>
            </a:r>
            <a:endParaRPr/>
          </a:p>
          <a:p>
            <a:pPr indent="0" lvl="0" marL="0" rtl="0" algn="l">
              <a:spcBef>
                <a:spcPts val="0"/>
              </a:spcBef>
              <a:spcAft>
                <a:spcPts val="0"/>
              </a:spcAft>
              <a:buNone/>
            </a:pPr>
            <a:r>
              <a:t/>
            </a:r>
            <a:endParaRPr/>
          </a:p>
        </p:txBody>
      </p:sp>
      <p:graphicFrame>
        <p:nvGraphicFramePr>
          <p:cNvPr id="1882" name="Google Shape;1882;p128"/>
          <p:cNvGraphicFramePr/>
          <p:nvPr/>
        </p:nvGraphicFramePr>
        <p:xfrm>
          <a:off x="463575" y="1867220"/>
          <a:ext cx="3000000" cy="3000000"/>
        </p:xfrm>
        <a:graphic>
          <a:graphicData uri="http://schemas.openxmlformats.org/drawingml/2006/table">
            <a:tbl>
              <a:tblPr>
                <a:noFill/>
                <a:tableStyleId>{AF5738DC-7D8F-4FB2-9E76-A6EB2789E932}</a:tableStyleId>
              </a:tblPr>
              <a:tblGrid>
                <a:gridCol w="451925"/>
                <a:gridCol w="651150"/>
                <a:gridCol w="1220700"/>
                <a:gridCol w="1220700"/>
                <a:gridCol w="1220700"/>
                <a:gridCol w="1220700"/>
                <a:gridCol w="1220700"/>
                <a:gridCol w="1220700"/>
              </a:tblGrid>
              <a:tr h="661975">
                <a:tc gridSpan="8">
                  <a:txBody>
                    <a:bodyPr/>
                    <a:lstStyle/>
                    <a:p>
                      <a:pPr indent="0" lvl="0" marL="0" rtl="0" algn="l">
                        <a:spcBef>
                          <a:spcPts val="0"/>
                        </a:spcBef>
                        <a:spcAft>
                          <a:spcPts val="0"/>
                        </a:spcAft>
                        <a:buNone/>
                      </a:pPr>
                      <a:r>
                        <a:rPr lang="en" sz="1200"/>
                        <a:t># Combine DataFrames into a single DataFrame</a:t>
                      </a:r>
                      <a:endParaRPr sz="1200"/>
                    </a:p>
                    <a:p>
                      <a:pPr indent="0" lvl="0" marL="0" rtl="0" algn="l">
                        <a:spcBef>
                          <a:spcPts val="0"/>
                        </a:spcBef>
                        <a:spcAft>
                          <a:spcPts val="0"/>
                        </a:spcAft>
                        <a:buNone/>
                      </a:pPr>
                      <a:r>
                        <a:rPr lang="en" sz="1200"/>
                        <a:t>combined_data </a:t>
                      </a:r>
                      <a:r>
                        <a:rPr lang="en" sz="1200">
                          <a:solidFill>
                            <a:srgbClr val="FF0000"/>
                          </a:solidFill>
                        </a:rPr>
                        <a:t>=</a:t>
                      </a:r>
                      <a:r>
                        <a:rPr lang="en" sz="1200"/>
                        <a:t> pd.merge(mexican_data, italian_data, </a:t>
                      </a:r>
                      <a:r>
                        <a:rPr lang="en" sz="1200">
                          <a:solidFill>
                            <a:srgbClr val="FF0000"/>
                          </a:solidFill>
                        </a:rPr>
                        <a:t>on=</a:t>
                      </a:r>
                      <a:r>
                        <a:rPr lang="en" sz="1200"/>
                        <a:t>”Zip Code”)</a:t>
                      </a:r>
                      <a:endParaRPr sz="1200"/>
                    </a:p>
                    <a:p>
                      <a:pPr indent="0" lvl="0" marL="0" rtl="0" algn="l">
                        <a:spcBef>
                          <a:spcPts val="0"/>
                        </a:spcBef>
                        <a:spcAft>
                          <a:spcPts val="0"/>
                        </a:spcAft>
                        <a:buClr>
                          <a:srgbClr val="000000"/>
                        </a:buClr>
                        <a:buSzPts val="1100"/>
                        <a:buFont typeface="Arial"/>
                        <a:buNone/>
                      </a:pPr>
                      <a:r>
                        <a:rPr lang="en" sz="1200">
                          <a:solidFill>
                            <a:srgbClr val="000000"/>
                          </a:solidFill>
                        </a:rPr>
                        <a:t>combined_data.head( )</a:t>
                      </a:r>
                      <a:endParaRPr sz="1200"/>
                    </a:p>
                  </a:txBody>
                  <a:tcPr marT="91425" marB="91425" marR="91425" marL="182875">
                    <a:solidFill>
                      <a:srgbClr val="EEF7F8"/>
                    </a:solidFill>
                  </a:tcPr>
                </a:tc>
                <a:tc hMerge="1"/>
                <a:tc hMerge="1"/>
                <a:tc hMerge="1"/>
                <a:tc hMerge="1"/>
                <a:tc hMerge="1"/>
                <a:tc hMerge="1"/>
                <a:tc hMerge="1"/>
              </a:tr>
              <a:tr h="410025">
                <a:tc>
                  <a:txBody>
                    <a:bodyPr/>
                    <a:lstStyle/>
                    <a:p>
                      <a:pPr indent="0" lvl="0" marL="0" rtl="0" algn="l">
                        <a:spcBef>
                          <a:spcPts val="0"/>
                        </a:spcBef>
                        <a:spcAft>
                          <a:spcPts val="0"/>
                        </a:spcAft>
                        <a:buNone/>
                      </a:pPr>
                      <a:r>
                        <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b="1" lang="en" sz="900"/>
                        <a:t>Zip Code</a:t>
                      </a:r>
                      <a:endParaRPr b="1" sz="900"/>
                    </a:p>
                  </a:txBody>
                  <a:tcPr marT="91425" marB="91425" marR="91425" marL="182875">
                    <a:solidFill>
                      <a:srgbClr val="FFFFFF"/>
                    </a:solidFill>
                  </a:tcPr>
                </a:tc>
                <a:tc>
                  <a:txBody>
                    <a:bodyPr/>
                    <a:lstStyle/>
                    <a:p>
                      <a:pPr indent="0" lvl="0" marL="0" rtl="0" algn="l">
                        <a:spcBef>
                          <a:spcPts val="0"/>
                        </a:spcBef>
                        <a:spcAft>
                          <a:spcPts val="0"/>
                        </a:spcAft>
                        <a:buNone/>
                      </a:pPr>
                      <a:r>
                        <a:rPr b="1" lang="en" sz="900"/>
                        <a:t>Mexican Review Count</a:t>
                      </a:r>
                      <a:endParaRPr b="1" sz="900"/>
                    </a:p>
                  </a:txBody>
                  <a:tcPr marT="91425" marB="91425" marR="91425" marL="182875">
                    <a:solidFill>
                      <a:srgbClr val="FFFFFF"/>
                    </a:solidFill>
                  </a:tcPr>
                </a:tc>
                <a:tc>
                  <a:txBody>
                    <a:bodyPr/>
                    <a:lstStyle/>
                    <a:p>
                      <a:pPr indent="0" lvl="0" marL="0" rtl="0" algn="l">
                        <a:spcBef>
                          <a:spcPts val="0"/>
                        </a:spcBef>
                        <a:spcAft>
                          <a:spcPts val="0"/>
                        </a:spcAft>
                        <a:buNone/>
                      </a:pPr>
                      <a:r>
                        <a:rPr b="1" lang="en" sz="900"/>
                        <a:t>Mexican Average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Mexican Weighted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Review Count</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Average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Weighted Rating</a:t>
                      </a:r>
                      <a:endParaRPr b="1"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0</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76556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97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4.1134</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63</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3.78571</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238.5</a:t>
                      </a:r>
                      <a:endParaRPr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1</a:t>
                      </a:r>
                      <a:endParaRPr b="1" sz="900"/>
                    </a:p>
                  </a:txBody>
                  <a:tcPr marT="91425" marB="91425" marR="91425" marL="45700">
                    <a:solidFill>
                      <a:srgbClr val="EEF7F8"/>
                    </a:solidFill>
                  </a:tcPr>
                </a:tc>
                <a:tc>
                  <a:txBody>
                    <a:bodyPr/>
                    <a:lstStyle/>
                    <a:p>
                      <a:pPr indent="0" lvl="0" marL="0" rtl="0" algn="l">
                        <a:spcBef>
                          <a:spcPts val="0"/>
                        </a:spcBef>
                        <a:spcAft>
                          <a:spcPts val="0"/>
                        </a:spcAft>
                        <a:buNone/>
                      </a:pPr>
                      <a:r>
                        <a:rPr lang="en" sz="900"/>
                        <a:t>72039</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256</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4.11133</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1052.2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266</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3.81955</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1016</a:t>
                      </a:r>
                      <a:endParaRPr sz="900"/>
                    </a:p>
                  </a:txBody>
                  <a:tcPr marT="91425" marB="91425" marR="91425" marL="182875">
                    <a:solidFill>
                      <a:srgbClr val="EEF7F8"/>
                    </a:solidFill>
                  </a:tcPr>
                </a:tc>
              </a:tr>
              <a:tr h="332525">
                <a:tc>
                  <a:txBody>
                    <a:bodyPr/>
                    <a:lstStyle/>
                    <a:p>
                      <a:pPr indent="0" lvl="0" marL="0" rtl="0" algn="ctr">
                        <a:spcBef>
                          <a:spcPts val="0"/>
                        </a:spcBef>
                        <a:spcAft>
                          <a:spcPts val="0"/>
                        </a:spcAft>
                        <a:buNone/>
                      </a:pPr>
                      <a:r>
                        <a:rPr b="1" lang="en" sz="900"/>
                        <a:t>2</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61606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378</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3.64286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1377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66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3.2197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212.5</a:t>
                      </a:r>
                      <a:endParaRPr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3</a:t>
                      </a:r>
                      <a:endParaRPr b="1" sz="900"/>
                    </a:p>
                  </a:txBody>
                  <a:tcPr marT="91425" marB="91425" marR="91425" marL="45700">
                    <a:solidFill>
                      <a:srgbClr val="EEF7F8"/>
                    </a:solidFill>
                  </a:tcPr>
                </a:tc>
                <a:tc>
                  <a:txBody>
                    <a:bodyPr/>
                    <a:lstStyle/>
                    <a:p>
                      <a:pPr indent="0" lvl="0" marL="0" rtl="0" algn="l">
                        <a:spcBef>
                          <a:spcPts val="0"/>
                        </a:spcBef>
                        <a:spcAft>
                          <a:spcPts val="0"/>
                        </a:spcAft>
                        <a:buNone/>
                      </a:pPr>
                      <a:r>
                        <a:rPr lang="en" sz="900"/>
                        <a:t>47232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222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4.16892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925.5</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420</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3.77857</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1587</a:t>
                      </a:r>
                      <a:endParaRPr sz="900"/>
                    </a:p>
                  </a:txBody>
                  <a:tcPr marT="91425" marB="91425" marR="91425" marL="182875">
                    <a:solidFill>
                      <a:srgbClr val="EEF7F8"/>
                    </a:solidFill>
                  </a:tcPr>
                </a:tc>
              </a:tr>
              <a:tr h="332525">
                <a:tc>
                  <a:txBody>
                    <a:bodyPr/>
                    <a:lstStyle/>
                    <a:p>
                      <a:pPr indent="0" lvl="0" marL="0" rtl="0" algn="ctr">
                        <a:spcBef>
                          <a:spcPts val="0"/>
                        </a:spcBef>
                        <a:spcAft>
                          <a:spcPts val="0"/>
                        </a:spcAft>
                        <a:buNone/>
                      </a:pPr>
                      <a:r>
                        <a:rPr b="1" lang="en" sz="900"/>
                        <a:t>4</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60565</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2842</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3.94053</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11199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2829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3.92824</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11113</a:t>
                      </a:r>
                      <a:endParaRPr sz="900"/>
                    </a:p>
                  </a:txBody>
                  <a:tcPr marT="91425" marB="91425" marR="91425" marL="182875">
                    <a:solidFill>
                      <a:srgbClr val="FFFFFF"/>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6" name="Shape 1886"/>
        <p:cNvGrpSpPr/>
        <p:nvPr/>
      </p:nvGrpSpPr>
      <p:grpSpPr>
        <a:xfrm>
          <a:off x="0" y="0"/>
          <a:ext cx="0" cy="0"/>
          <a:chOff x="0" y="0"/>
          <a:chExt cx="0" cy="0"/>
        </a:xfrm>
      </p:grpSpPr>
      <p:sp>
        <p:nvSpPr>
          <p:cNvPr id="1887" name="Google Shape;1887;p12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7: Analyze for Trends</a:t>
            </a:r>
            <a:endParaRPr/>
          </a:p>
        </p:txBody>
      </p:sp>
      <p:sp>
        <p:nvSpPr>
          <p:cNvPr id="1888" name="Google Shape;1888;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9" name="Google Shape;1889;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3" name="Shape 1893"/>
        <p:cNvGrpSpPr/>
        <p:nvPr/>
      </p:nvGrpSpPr>
      <p:grpSpPr>
        <a:xfrm>
          <a:off x="0" y="0"/>
          <a:ext cx="0" cy="0"/>
          <a:chOff x="0" y="0"/>
          <a:chExt cx="0" cy="0"/>
        </a:xfrm>
      </p:grpSpPr>
      <p:sp>
        <p:nvSpPr>
          <p:cNvPr id="1894" name="Google Shape;1894;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(Table)</a:t>
            </a:r>
            <a:endParaRPr/>
          </a:p>
        </p:txBody>
      </p:sp>
      <p:sp>
        <p:nvSpPr>
          <p:cNvPr id="1895" name="Google Shape;1895;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6" name="Google Shape;1896;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97" name="Google Shape;1897;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Close:</a:t>
            </a:r>
            <a:endParaRPr/>
          </a:p>
        </p:txBody>
      </p:sp>
      <p:pic>
        <p:nvPicPr>
          <p:cNvPr id="1898" name="Google Shape;1898;p130"/>
          <p:cNvPicPr preferRelativeResize="0"/>
          <p:nvPr/>
        </p:nvPicPr>
        <p:blipFill rotWithShape="1">
          <a:blip r:embed="rId3">
            <a:alphaModFix/>
          </a:blip>
          <a:srcRect b="0" l="0" r="0" t="0"/>
          <a:stretch/>
        </p:blipFill>
        <p:spPr>
          <a:xfrm>
            <a:off x="291025" y="1245025"/>
            <a:ext cx="6858001" cy="358067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2" name="Shape 1902"/>
        <p:cNvGrpSpPr/>
        <p:nvPr/>
      </p:nvGrpSpPr>
      <p:grpSpPr>
        <a:xfrm>
          <a:off x="0" y="0"/>
          <a:ext cx="0" cy="0"/>
          <a:chOff x="0" y="0"/>
          <a:chExt cx="0" cy="0"/>
        </a:xfrm>
      </p:grpSpPr>
      <p:sp>
        <p:nvSpPr>
          <p:cNvPr id="1903" name="Google Shape;1903;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(Ratings)</a:t>
            </a:r>
            <a:endParaRPr/>
          </a:p>
        </p:txBody>
      </p:sp>
      <p:sp>
        <p:nvSpPr>
          <p:cNvPr id="1904" name="Google Shape;1904;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Yelpers rate Italian and Mexican relatively </a:t>
            </a:r>
            <a:r>
              <a:rPr b="1" lang="en">
                <a:highlight>
                  <a:srgbClr val="FFFF00"/>
                </a:highlight>
              </a:rPr>
              <a:t>equally</a:t>
            </a:r>
            <a:r>
              <a:rPr lang="en"/>
              <a:t>.</a:t>
            </a:r>
            <a:endParaRPr/>
          </a:p>
        </p:txBody>
      </p:sp>
      <p:sp>
        <p:nvSpPr>
          <p:cNvPr id="1905" name="Google Shape;1905;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6" name="Google Shape;1906;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907" name="Google Shape;1907;p131"/>
          <p:cNvGraphicFramePr/>
          <p:nvPr/>
        </p:nvGraphicFramePr>
        <p:xfrm>
          <a:off x="574525" y="1355870"/>
          <a:ext cx="3000000" cy="3000000"/>
        </p:xfrm>
        <a:graphic>
          <a:graphicData uri="http://schemas.openxmlformats.org/drawingml/2006/table">
            <a:tbl>
              <a:tblPr>
                <a:noFill/>
                <a:tableStyleId>{AF5738DC-7D8F-4FB2-9E76-A6EB2789E932}</a:tableStyleId>
              </a:tblPr>
              <a:tblGrid>
                <a:gridCol w="326525"/>
                <a:gridCol w="1462000"/>
                <a:gridCol w="1481950"/>
              </a:tblGrid>
              <a:tr h="391475">
                <a:tc>
                  <a:txBody>
                    <a:bodyPr/>
                    <a:lstStyle/>
                    <a:p>
                      <a:pPr indent="0" lvl="0" marL="0" marR="18288" rtl="0" algn="r">
                        <a:spcBef>
                          <a:spcPts val="0"/>
                        </a:spcBef>
                        <a:spcAft>
                          <a:spcPts val="0"/>
                        </a:spcAft>
                        <a:buNone/>
                      </a:pPr>
                      <a:r>
                        <a:t/>
                      </a:r>
                      <a:endParaRPr b="1" sz="900"/>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gridSpan="2">
                  <a:txBody>
                    <a:bodyPr/>
                    <a:lstStyle/>
                    <a:p>
                      <a:pPr indent="0" lvl="0" marL="0" rtl="0" algn="ctr">
                        <a:spcBef>
                          <a:spcPts val="0"/>
                        </a:spcBef>
                        <a:spcAft>
                          <a:spcPts val="0"/>
                        </a:spcAft>
                        <a:buClr>
                          <a:srgbClr val="000000"/>
                        </a:buClr>
                        <a:buSzPts val="1100"/>
                        <a:buFont typeface="Arial"/>
                        <a:buNone/>
                      </a:pPr>
                      <a:r>
                        <a:t/>
                      </a:r>
                      <a:endParaRPr b="1" sz="900"/>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solidFill>
                      <a:prstDash val="solid"/>
                      <a:round/>
                      <a:headEnd len="sm" w="sm" type="none"/>
                      <a:tailEnd len="sm" w="sm" type="none"/>
                    </a:lnB>
                  </a:tcPr>
                </a:tc>
                <a:tc hMerge="1"/>
              </a:tr>
              <a:tr h="391475">
                <a:tc>
                  <a:txBody>
                    <a:bodyPr/>
                    <a:lstStyle/>
                    <a:p>
                      <a:pPr indent="0" lvl="0" marL="0" marR="18288" rtl="0" algn="r">
                        <a:spcBef>
                          <a:spcPts val="0"/>
                        </a:spcBef>
                        <a:spcAft>
                          <a:spcPts val="0"/>
                        </a:spcAft>
                        <a:buNone/>
                      </a:pPr>
                      <a:r>
                        <a:rPr lang="en" sz="900"/>
                        <a:t>4.0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91475">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3.5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3.0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2.5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2.0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1.5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1.0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0.5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908" name="Google Shape;1908;p131"/>
          <p:cNvSpPr/>
          <p:nvPr/>
        </p:nvSpPr>
        <p:spPr>
          <a:xfrm>
            <a:off x="1121400" y="1902100"/>
            <a:ext cx="1081800" cy="25332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31"/>
          <p:cNvSpPr/>
          <p:nvPr/>
        </p:nvSpPr>
        <p:spPr>
          <a:xfrm>
            <a:off x="2572975" y="1902100"/>
            <a:ext cx="1081800" cy="2533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0" name="Google Shape;1910;p131"/>
          <p:cNvPicPr preferRelativeResize="0"/>
          <p:nvPr/>
        </p:nvPicPr>
        <p:blipFill>
          <a:blip r:embed="rId3">
            <a:alphaModFix/>
          </a:blip>
          <a:stretch>
            <a:fillRect/>
          </a:stretch>
        </p:blipFill>
        <p:spPr>
          <a:xfrm>
            <a:off x="4030550" y="1856232"/>
            <a:ext cx="2320675" cy="2204651"/>
          </a:xfrm>
          <a:prstGeom prst="rect">
            <a:avLst/>
          </a:prstGeom>
          <a:noFill/>
          <a:ln>
            <a:noFill/>
          </a:ln>
        </p:spPr>
      </p:pic>
      <p:pic>
        <p:nvPicPr>
          <p:cNvPr id="1911" name="Google Shape;1911;p131"/>
          <p:cNvPicPr preferRelativeResize="0"/>
          <p:nvPr/>
        </p:nvPicPr>
        <p:blipFill>
          <a:blip r:embed="rId4">
            <a:alphaModFix/>
          </a:blip>
          <a:stretch>
            <a:fillRect/>
          </a:stretch>
        </p:blipFill>
        <p:spPr>
          <a:xfrm>
            <a:off x="6422050" y="1853648"/>
            <a:ext cx="2320675" cy="2246413"/>
          </a:xfrm>
          <a:prstGeom prst="rect">
            <a:avLst/>
          </a:prstGeom>
          <a:noFill/>
          <a:ln>
            <a:noFill/>
          </a:ln>
        </p:spPr>
      </p:pic>
      <p:sp>
        <p:nvSpPr>
          <p:cNvPr id="1912" name="Google Shape;1912;p131"/>
          <p:cNvSpPr txBox="1"/>
          <p:nvPr/>
        </p:nvSpPr>
        <p:spPr>
          <a:xfrm>
            <a:off x="6234117" y="2637700"/>
            <a:ext cx="505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sp>
        <p:nvSpPr>
          <p:cNvPr id="1913" name="Google Shape;1913;p131"/>
          <p:cNvSpPr txBox="1"/>
          <p:nvPr/>
        </p:nvSpPr>
        <p:spPr>
          <a:xfrm rot="-5398949">
            <a:off x="-895141" y="2928839"/>
            <a:ext cx="29439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Average Rating</a:t>
            </a:r>
            <a:endParaRPr/>
          </a:p>
        </p:txBody>
      </p:sp>
      <p:sp>
        <p:nvSpPr>
          <p:cNvPr id="1914" name="Google Shape;1914;p131"/>
          <p:cNvSpPr txBox="1"/>
          <p:nvPr/>
        </p:nvSpPr>
        <p:spPr>
          <a:xfrm rot="1051">
            <a:off x="901050" y="4581670"/>
            <a:ext cx="29439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Food Variety</a:t>
            </a:r>
            <a:endParaRPr/>
          </a:p>
        </p:txBody>
      </p:sp>
      <p:pic>
        <p:nvPicPr>
          <p:cNvPr id="1915" name="Google Shape;1915;p131"/>
          <p:cNvPicPr preferRelativeResize="0"/>
          <p:nvPr/>
        </p:nvPicPr>
        <p:blipFill>
          <a:blip r:embed="rId5">
            <a:alphaModFix/>
          </a:blip>
          <a:stretch>
            <a:fillRect/>
          </a:stretch>
        </p:blipFill>
        <p:spPr>
          <a:xfrm>
            <a:off x="935550" y="1243250"/>
            <a:ext cx="457200" cy="457200"/>
          </a:xfrm>
          <a:prstGeom prst="rect">
            <a:avLst/>
          </a:prstGeom>
          <a:noFill/>
          <a:ln>
            <a:noFill/>
          </a:ln>
        </p:spPr>
      </p:pic>
      <p:sp>
        <p:nvSpPr>
          <p:cNvPr id="1916" name="Google Shape;1916;p131"/>
          <p:cNvSpPr txBox="1"/>
          <p:nvPr/>
        </p:nvSpPr>
        <p:spPr>
          <a:xfrm>
            <a:off x="1392750" y="1448138"/>
            <a:ext cx="18729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00"/>
                </a:solidFill>
              </a:rPr>
              <a:t>Yelp Ratings by Food Variety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(Ratings)</a:t>
            </a:r>
            <a:endParaRPr/>
          </a:p>
        </p:txBody>
      </p:sp>
      <p:sp>
        <p:nvSpPr>
          <p:cNvPr id="1922" name="Google Shape;1922;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Yelpers seem to significantly </a:t>
            </a:r>
            <a:r>
              <a:rPr b="1" lang="en">
                <a:highlight>
                  <a:srgbClr val="FFFF00"/>
                </a:highlight>
              </a:rPr>
              <a:t>review more Italian</a:t>
            </a:r>
            <a:r>
              <a:rPr lang="en"/>
              <a:t> restaurants. </a:t>
            </a:r>
            <a:endParaRPr/>
          </a:p>
        </p:txBody>
      </p:sp>
      <p:sp>
        <p:nvSpPr>
          <p:cNvPr id="1923" name="Google Shape;1923;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24" name="Google Shape;1924;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925" name="Google Shape;1925;p132"/>
          <p:cNvGraphicFramePr/>
          <p:nvPr/>
        </p:nvGraphicFramePr>
        <p:xfrm>
          <a:off x="320925" y="1692008"/>
          <a:ext cx="3000000" cy="3000000"/>
        </p:xfrm>
        <a:graphic>
          <a:graphicData uri="http://schemas.openxmlformats.org/drawingml/2006/table">
            <a:tbl>
              <a:tblPr>
                <a:noFill/>
                <a:tableStyleId>{AF5738DC-7D8F-4FB2-9E76-A6EB2789E932}</a:tableStyleId>
              </a:tblPr>
              <a:tblGrid>
                <a:gridCol w="848425"/>
                <a:gridCol w="2096700"/>
                <a:gridCol w="2096700"/>
              </a:tblGrid>
              <a:tr h="448800">
                <a:tc>
                  <a:txBody>
                    <a:bodyPr/>
                    <a:lstStyle/>
                    <a:p>
                      <a:pPr indent="0" lvl="0" marL="0" marR="18288" rtl="0" algn="r">
                        <a:spcBef>
                          <a:spcPts val="0"/>
                        </a:spcBef>
                        <a:spcAft>
                          <a:spcPts val="0"/>
                        </a:spcAft>
                        <a:buNone/>
                      </a:pPr>
                      <a:r>
                        <a:rPr lang="en" sz="900">
                          <a:solidFill>
                            <a:srgbClr val="000000"/>
                          </a:solidFill>
                        </a:rPr>
                        <a:t>600000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solidFill>
                            <a:srgbClr val="000000"/>
                          </a:solidFill>
                        </a:rPr>
                        <a:t>500000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400000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300000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200000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100000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926" name="Google Shape;1926;p132"/>
          <p:cNvSpPr/>
          <p:nvPr/>
        </p:nvSpPr>
        <p:spPr>
          <a:xfrm>
            <a:off x="3499450" y="1808100"/>
            <a:ext cx="1595700" cy="2576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2"/>
          <p:cNvSpPr txBox="1"/>
          <p:nvPr/>
        </p:nvSpPr>
        <p:spPr>
          <a:xfrm>
            <a:off x="1626550" y="1361088"/>
            <a:ext cx="18729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00"/>
                </a:solidFill>
              </a:rPr>
              <a:t>Yelp Ratings by Food Variety</a:t>
            </a:r>
            <a:endParaRPr/>
          </a:p>
        </p:txBody>
      </p:sp>
      <p:sp>
        <p:nvSpPr>
          <p:cNvPr id="1928" name="Google Shape;1928;p132"/>
          <p:cNvSpPr txBox="1"/>
          <p:nvPr/>
        </p:nvSpPr>
        <p:spPr>
          <a:xfrm rot="996">
            <a:off x="1160350" y="4500749"/>
            <a:ext cx="41409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Food Variety</a:t>
            </a:r>
            <a:endParaRPr/>
          </a:p>
        </p:txBody>
      </p:sp>
      <p:pic>
        <p:nvPicPr>
          <p:cNvPr id="1929" name="Google Shape;1929;p132"/>
          <p:cNvPicPr preferRelativeResize="0"/>
          <p:nvPr/>
        </p:nvPicPr>
        <p:blipFill>
          <a:blip r:embed="rId3">
            <a:alphaModFix/>
          </a:blip>
          <a:stretch>
            <a:fillRect/>
          </a:stretch>
        </p:blipFill>
        <p:spPr>
          <a:xfrm>
            <a:off x="1169350" y="1178050"/>
            <a:ext cx="457200" cy="457200"/>
          </a:xfrm>
          <a:prstGeom prst="rect">
            <a:avLst/>
          </a:prstGeom>
          <a:noFill/>
          <a:ln>
            <a:noFill/>
          </a:ln>
        </p:spPr>
      </p:pic>
      <p:sp>
        <p:nvSpPr>
          <p:cNvPr id="1930" name="Google Shape;1930;p132"/>
          <p:cNvSpPr/>
          <p:nvPr/>
        </p:nvSpPr>
        <p:spPr>
          <a:xfrm>
            <a:off x="1480325" y="2272725"/>
            <a:ext cx="1595700" cy="21120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2"/>
          <p:cNvSpPr txBox="1"/>
          <p:nvPr/>
        </p:nvSpPr>
        <p:spPr>
          <a:xfrm rot="-5398949">
            <a:off x="-895141" y="2776439"/>
            <a:ext cx="29439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Review Counts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5" name="Shape 1935"/>
        <p:cNvGrpSpPr/>
        <p:nvPr/>
      </p:nvGrpSpPr>
      <p:grpSpPr>
        <a:xfrm>
          <a:off x="0" y="0"/>
          <a:ext cx="0" cy="0"/>
          <a:chOff x="0" y="0"/>
          <a:chExt cx="0" cy="0"/>
        </a:xfrm>
      </p:grpSpPr>
      <p:sp>
        <p:nvSpPr>
          <p:cNvPr id="1936" name="Google Shape;1936;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(Statistical Analysis)</a:t>
            </a:r>
            <a:endParaRPr/>
          </a:p>
        </p:txBody>
      </p:sp>
      <p:sp>
        <p:nvSpPr>
          <p:cNvPr id="1937" name="Google Shape;1937;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Because of how close the numbers appear, we utilized a </a:t>
            </a:r>
            <a:r>
              <a:rPr lang="en"/>
              <a:t>Student’s t-test</a:t>
            </a:r>
            <a:r>
              <a:rPr lang="en"/>
              <a:t> to quickly assess if the perceived differences are not statistically significant but could be considered substantial. </a:t>
            </a:r>
            <a:endParaRPr/>
          </a:p>
        </p:txBody>
      </p:sp>
      <p:sp>
        <p:nvSpPr>
          <p:cNvPr id="1938" name="Google Shape;1938;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39" name="Google Shape;1939;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940" name="Google Shape;1940;p133"/>
          <p:cNvGraphicFramePr/>
          <p:nvPr/>
        </p:nvGraphicFramePr>
        <p:xfrm>
          <a:off x="491325" y="1719970"/>
          <a:ext cx="3000000" cy="3000000"/>
        </p:xfrm>
        <a:graphic>
          <a:graphicData uri="http://schemas.openxmlformats.org/drawingml/2006/table">
            <a:tbl>
              <a:tblPr>
                <a:noFill/>
                <a:tableStyleId>{AF5738DC-7D8F-4FB2-9E76-A6EB2789E932}</a:tableStyleId>
              </a:tblPr>
              <a:tblGrid>
                <a:gridCol w="1657600"/>
                <a:gridCol w="1657600"/>
                <a:gridCol w="1657600"/>
                <a:gridCol w="1657600"/>
              </a:tblGrid>
              <a:tr h="401300">
                <a:tc>
                  <a:txBody>
                    <a:bodyPr/>
                    <a:lstStyle/>
                    <a:p>
                      <a:pPr indent="0" lvl="0" marL="0" rtl="0" algn="l">
                        <a:spcBef>
                          <a:spcPts val="0"/>
                        </a:spcBef>
                        <a:spcAft>
                          <a:spcPts val="0"/>
                        </a:spcAft>
                        <a:buNone/>
                      </a:pPr>
                      <a:r>
                        <a:rPr lang="en"/>
                        <a:t>Metric</a:t>
                      </a:r>
                      <a:endParaRPr/>
                    </a:p>
                  </a:txBody>
                  <a:tcPr marT="91425" marB="91425" marR="91425" marL="182875">
                    <a:solidFill>
                      <a:srgbClr val="EEF7F8"/>
                    </a:solidFill>
                  </a:tcPr>
                </a:tc>
                <a:tc>
                  <a:txBody>
                    <a:bodyPr/>
                    <a:lstStyle/>
                    <a:p>
                      <a:pPr indent="0" lvl="0" marL="0" rtl="0" algn="l">
                        <a:spcBef>
                          <a:spcPts val="0"/>
                        </a:spcBef>
                        <a:spcAft>
                          <a:spcPts val="0"/>
                        </a:spcAft>
                        <a:buNone/>
                      </a:pPr>
                      <a:r>
                        <a:rPr lang="en">
                          <a:solidFill>
                            <a:srgbClr val="FFFFFF"/>
                          </a:solidFill>
                        </a:rPr>
                        <a:t>Italian</a:t>
                      </a:r>
                      <a:endParaRPr>
                        <a:solidFill>
                          <a:srgbClr val="FFFFFF"/>
                        </a:solidFill>
                      </a:endParaRPr>
                    </a:p>
                  </a:txBody>
                  <a:tcPr marT="91425" marB="91425" marR="91425" marL="182875">
                    <a:solidFill>
                      <a:srgbClr val="CC4125"/>
                    </a:solidFill>
                  </a:tcPr>
                </a:tc>
                <a:tc>
                  <a:txBody>
                    <a:bodyPr/>
                    <a:lstStyle/>
                    <a:p>
                      <a:pPr indent="0" lvl="0" marL="0" rtl="0" algn="l">
                        <a:spcBef>
                          <a:spcPts val="0"/>
                        </a:spcBef>
                        <a:spcAft>
                          <a:spcPts val="0"/>
                        </a:spcAft>
                        <a:buNone/>
                      </a:pPr>
                      <a:r>
                        <a:rPr lang="en">
                          <a:solidFill>
                            <a:srgbClr val="000000"/>
                          </a:solidFill>
                        </a:rPr>
                        <a:t>Mexican</a:t>
                      </a:r>
                      <a:endParaRPr/>
                    </a:p>
                  </a:txBody>
                  <a:tcPr marT="91425" marB="91425" marR="91425" marL="182875">
                    <a:solidFill>
                      <a:srgbClr val="FFAB40"/>
                    </a:solidFill>
                  </a:tcPr>
                </a:tc>
                <a:tc>
                  <a:txBody>
                    <a:bodyPr/>
                    <a:lstStyle/>
                    <a:p>
                      <a:pPr indent="0" lvl="0" marL="0" rtl="0" algn="l">
                        <a:spcBef>
                          <a:spcPts val="0"/>
                        </a:spcBef>
                        <a:spcAft>
                          <a:spcPts val="0"/>
                        </a:spcAft>
                        <a:buNone/>
                      </a:pPr>
                      <a:r>
                        <a:rPr lang="en">
                          <a:solidFill>
                            <a:srgbClr val="000000"/>
                          </a:solidFill>
                        </a:rPr>
                        <a:t>p-Value (</a:t>
                      </a:r>
                      <a:r>
                        <a:rPr lang="en"/>
                        <a:t>t</a:t>
                      </a:r>
                      <a:r>
                        <a:rPr lang="en">
                          <a:solidFill>
                            <a:srgbClr val="000000"/>
                          </a:solidFill>
                        </a:rPr>
                        <a:t>-</a:t>
                      </a:r>
                      <a:r>
                        <a:rPr lang="en"/>
                        <a:t>t</a:t>
                      </a:r>
                      <a:r>
                        <a:rPr lang="en">
                          <a:solidFill>
                            <a:srgbClr val="000000"/>
                          </a:solidFill>
                        </a:rPr>
                        <a:t>est)</a:t>
                      </a:r>
                      <a:endParaRPr>
                        <a:solidFill>
                          <a:srgbClr val="000000"/>
                        </a:solidFill>
                      </a:endParaRPr>
                    </a:p>
                  </a:txBody>
                  <a:tcPr marT="91425" marB="91425" marR="91425" marL="182875">
                    <a:solidFill>
                      <a:srgbClr val="EEF7F8"/>
                    </a:solidFill>
                  </a:tcPr>
                </a:tc>
              </a:tr>
              <a:tr h="515525">
                <a:tc>
                  <a:txBody>
                    <a:bodyPr/>
                    <a:lstStyle/>
                    <a:p>
                      <a:pPr indent="0" lvl="0" marL="0" rtl="0" algn="l">
                        <a:spcBef>
                          <a:spcPts val="0"/>
                        </a:spcBef>
                        <a:spcAft>
                          <a:spcPts val="0"/>
                        </a:spcAft>
                        <a:buNone/>
                      </a:pPr>
                      <a:r>
                        <a:rPr lang="en"/>
                        <a:t>Average Rating</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3.806</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2700"/>
                        <a:buFont typeface="Arial"/>
                        <a:buNone/>
                      </a:pPr>
                      <a:r>
                        <a:rPr lang="en">
                          <a:solidFill>
                            <a:srgbClr val="000000"/>
                          </a:solidFill>
                        </a:rPr>
                        <a:t>3.826</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0.284</a:t>
                      </a:r>
                      <a:endParaRPr/>
                    </a:p>
                  </a:txBody>
                  <a:tcPr marT="91425" marB="91425" marR="91425" marL="182875">
                    <a:solidFill>
                      <a:srgbClr val="FFFFFF"/>
                    </a:solidFill>
                  </a:tcPr>
                </a:tc>
              </a:tr>
              <a:tr h="467925">
                <a:tc>
                  <a:txBody>
                    <a:bodyPr/>
                    <a:lstStyle/>
                    <a:p>
                      <a:pPr indent="0" lvl="0" marL="0" rtl="0" algn="l">
                        <a:spcBef>
                          <a:spcPts val="0"/>
                        </a:spcBef>
                        <a:spcAft>
                          <a:spcPts val="0"/>
                        </a:spcAft>
                        <a:buNone/>
                      </a:pPr>
                      <a:r>
                        <a:rPr lang="en"/>
                        <a:t>Review Counts</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573k</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476k</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0.057</a:t>
                      </a:r>
                      <a:endParaRPr/>
                    </a:p>
                  </a:txBody>
                  <a:tcPr marT="91425" marB="91425" marR="91425" marL="182875">
                    <a:solidFill>
                      <a:srgbClr val="FFFFFF"/>
                    </a:solidFill>
                  </a:tcPr>
                </a:tc>
              </a:tr>
            </a:tbl>
          </a:graphicData>
        </a:graphic>
      </p:graphicFrame>
      <p:sp>
        <p:nvSpPr>
          <p:cNvPr id="1941" name="Google Shape;1941;p133"/>
          <p:cNvSpPr txBox="1"/>
          <p:nvPr/>
        </p:nvSpPr>
        <p:spPr>
          <a:xfrm>
            <a:off x="1491175" y="3769323"/>
            <a:ext cx="8686800" cy="27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 sz="1800">
                <a:latin typeface="Roboto"/>
                <a:ea typeface="Roboto"/>
                <a:cs typeface="Roboto"/>
                <a:sym typeface="Roboto"/>
              </a:rPr>
              <a:t>The difference in review count is </a:t>
            </a:r>
            <a:r>
              <a:rPr b="1" lang="en" sz="1800">
                <a:highlight>
                  <a:srgbClr val="FFFF00"/>
                </a:highlight>
                <a:latin typeface="Roboto"/>
                <a:ea typeface="Roboto"/>
                <a:cs typeface="Roboto"/>
                <a:sym typeface="Roboto"/>
              </a:rPr>
              <a:t>not statistically</a:t>
            </a:r>
            <a:r>
              <a:rPr lang="en" sz="1800">
                <a:highlight>
                  <a:srgbClr val="FFFF00"/>
                </a:highlight>
                <a:latin typeface="Roboto"/>
                <a:ea typeface="Roboto"/>
                <a:cs typeface="Roboto"/>
                <a:sym typeface="Roboto"/>
              </a:rPr>
              <a:t> </a:t>
            </a:r>
            <a:r>
              <a:rPr b="1" lang="en" sz="1800">
                <a:highlight>
                  <a:srgbClr val="FFFF00"/>
                </a:highlight>
                <a:latin typeface="Roboto"/>
                <a:ea typeface="Roboto"/>
                <a:cs typeface="Roboto"/>
                <a:sym typeface="Roboto"/>
              </a:rPr>
              <a:t>significant</a:t>
            </a:r>
            <a:r>
              <a:rPr lang="en" sz="1800">
                <a:latin typeface="Roboto"/>
                <a:ea typeface="Roboto"/>
                <a:cs typeface="Roboto"/>
                <a:sym typeface="Roboto"/>
              </a:rPr>
              <a: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942" name="Google Shape;1942;p133"/>
          <p:cNvPicPr preferRelativeResize="0"/>
          <p:nvPr/>
        </p:nvPicPr>
        <p:blipFill>
          <a:blip r:embed="rId3">
            <a:alphaModFix/>
          </a:blip>
          <a:stretch>
            <a:fillRect/>
          </a:stretch>
        </p:blipFill>
        <p:spPr>
          <a:xfrm>
            <a:off x="576775" y="35143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(Winner Take All)</a:t>
            </a:r>
            <a:endParaRPr/>
          </a:p>
        </p:txBody>
      </p:sp>
      <p:sp>
        <p:nvSpPr>
          <p:cNvPr id="1948" name="Google Shape;1948;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Just for kicks, </a:t>
            </a:r>
            <a:r>
              <a:rPr lang="en"/>
              <a:t>let’s throw in an analysis </a:t>
            </a:r>
            <a:r>
              <a:rPr lang="en"/>
              <a:t>that aggregates the data from all cities using a winner-take-all approach.</a:t>
            </a:r>
            <a:r>
              <a:rPr lang="en"/>
              <a:t> </a:t>
            </a:r>
            <a:endParaRPr/>
          </a:p>
          <a:p>
            <a:pPr indent="0" lvl="0" marL="0" rtl="0" algn="l">
              <a:spcBef>
                <a:spcPts val="0"/>
              </a:spcBef>
              <a:spcAft>
                <a:spcPts val="0"/>
              </a:spcAft>
              <a:buClr>
                <a:schemeClr val="dk1"/>
              </a:buClr>
              <a:buSzPts val="1100"/>
              <a:buFont typeface="Arial"/>
              <a:buNone/>
            </a:pPr>
            <a:r>
              <a:rPr b="1" lang="en">
                <a:highlight>
                  <a:srgbClr val="FFFF00"/>
                </a:highlight>
              </a:rPr>
              <a:t>It’s sort of a wash</a:t>
            </a:r>
            <a:r>
              <a:rPr lang="en"/>
              <a:t>.</a:t>
            </a:r>
            <a:endParaRPr/>
          </a:p>
          <a:p>
            <a:pPr indent="0" lvl="0" marL="0" rtl="0" algn="l">
              <a:spcBef>
                <a:spcPts val="0"/>
              </a:spcBef>
              <a:spcAft>
                <a:spcPts val="0"/>
              </a:spcAft>
              <a:buNone/>
            </a:pPr>
            <a:r>
              <a:t/>
            </a:r>
            <a:endParaRPr/>
          </a:p>
        </p:txBody>
      </p:sp>
      <p:sp>
        <p:nvSpPr>
          <p:cNvPr id="1949" name="Google Shape;1949;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0" name="Google Shape;1950;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951" name="Google Shape;1951;p134"/>
          <p:cNvGraphicFramePr/>
          <p:nvPr/>
        </p:nvGraphicFramePr>
        <p:xfrm>
          <a:off x="443750" y="1977257"/>
          <a:ext cx="3000000" cy="3000000"/>
        </p:xfrm>
        <a:graphic>
          <a:graphicData uri="http://schemas.openxmlformats.org/drawingml/2006/table">
            <a:tbl>
              <a:tblPr>
                <a:noFill/>
                <a:tableStyleId>{AF5738DC-7D8F-4FB2-9E76-A6EB2789E932}</a:tableStyleId>
              </a:tblPr>
              <a:tblGrid>
                <a:gridCol w="530000"/>
                <a:gridCol w="1309850"/>
                <a:gridCol w="1309850"/>
              </a:tblGrid>
              <a:tr h="319850">
                <a:tc>
                  <a:txBody>
                    <a:bodyPr/>
                    <a:lstStyle/>
                    <a:p>
                      <a:pPr indent="0" lvl="0" marL="0" marR="18288" rtl="0" algn="r">
                        <a:spcBef>
                          <a:spcPts val="0"/>
                        </a:spcBef>
                        <a:spcAft>
                          <a:spcPts val="0"/>
                        </a:spcAft>
                        <a:buNone/>
                      </a:pPr>
                      <a:r>
                        <a:t/>
                      </a:r>
                      <a:endParaRPr sz="900">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900">
                          <a:solidFill>
                            <a:srgbClr val="000000"/>
                          </a:solidFill>
                        </a:rPr>
                        <a:t># of Cities with Preference by </a:t>
                      </a:r>
                      <a:br>
                        <a:rPr b="1" lang="en" sz="900">
                          <a:solidFill>
                            <a:srgbClr val="000000"/>
                          </a:solidFill>
                        </a:rPr>
                      </a:br>
                      <a:r>
                        <a:rPr b="1" lang="en" sz="900">
                          <a:solidFill>
                            <a:srgbClr val="000000"/>
                          </a:solidFill>
                        </a:rPr>
                        <a:t>Food Variety According to Rating</a:t>
                      </a:r>
                      <a:endParaRPr b="1" sz="900"/>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spcBef>
                          <a:spcPts val="0"/>
                        </a:spcBef>
                        <a:spcAft>
                          <a:spcPts val="0"/>
                        </a:spcAft>
                        <a:buNone/>
                      </a:pPr>
                      <a:r>
                        <a:rPr lang="en" sz="900">
                          <a:solidFill>
                            <a:srgbClr val="000000"/>
                          </a:solidFill>
                        </a:rPr>
                        <a:t>300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solidFill>
                            <a:srgbClr val="000000"/>
                          </a:solidFill>
                        </a:rPr>
                        <a:t>250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200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spcBef>
                          <a:spcPts val="0"/>
                        </a:spcBef>
                        <a:spcAft>
                          <a:spcPts val="0"/>
                        </a:spcAft>
                        <a:buNone/>
                      </a:pPr>
                      <a:r>
                        <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ctr">
                        <a:spcBef>
                          <a:spcPts val="0"/>
                        </a:spcBef>
                        <a:spcAft>
                          <a:spcPts val="0"/>
                        </a:spcAft>
                        <a:buClr>
                          <a:srgbClr val="000000"/>
                        </a:buClr>
                        <a:buSzPts val="1100"/>
                        <a:buFont typeface="Arial"/>
                        <a:buNone/>
                      </a:pPr>
                      <a:r>
                        <a:rPr b="1" lang="en" sz="900">
                          <a:solidFill>
                            <a:srgbClr val="000000"/>
                          </a:solidFill>
                        </a:rPr>
                        <a:t>Food Variety</a:t>
                      </a:r>
                      <a:endParaRPr>
                        <a:solidFill>
                          <a:srgbClr val="000000"/>
                        </a:solidFill>
                      </a:endParaRPr>
                    </a:p>
                    <a:p>
                      <a:pPr indent="0" lvl="0" marL="0" rtl="0" algn="ctr">
                        <a:spcBef>
                          <a:spcPts val="0"/>
                        </a:spcBef>
                        <a:spcAft>
                          <a:spcPts val="0"/>
                        </a:spcAft>
                        <a:buNone/>
                      </a:pPr>
                      <a:r>
                        <a:t/>
                      </a:r>
                      <a:endParaRPr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952" name="Google Shape;1952;p134"/>
          <p:cNvSpPr/>
          <p:nvPr/>
        </p:nvSpPr>
        <p:spPr>
          <a:xfrm>
            <a:off x="1092000" y="2424000"/>
            <a:ext cx="1075500" cy="17922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34"/>
          <p:cNvSpPr/>
          <p:nvPr/>
        </p:nvSpPr>
        <p:spPr>
          <a:xfrm>
            <a:off x="2389575" y="2658925"/>
            <a:ext cx="1075500" cy="15573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54" name="Google Shape;1954;p134"/>
          <p:cNvGraphicFramePr/>
          <p:nvPr/>
        </p:nvGraphicFramePr>
        <p:xfrm>
          <a:off x="4249700" y="1975104"/>
          <a:ext cx="3000000" cy="3000000"/>
        </p:xfrm>
        <a:graphic>
          <a:graphicData uri="http://schemas.openxmlformats.org/drawingml/2006/table">
            <a:tbl>
              <a:tblPr>
                <a:noFill/>
                <a:tableStyleId>{AF5738DC-7D8F-4FB2-9E76-A6EB2789E932}</a:tableStyleId>
              </a:tblPr>
              <a:tblGrid>
                <a:gridCol w="530000"/>
                <a:gridCol w="1309850"/>
                <a:gridCol w="1309850"/>
              </a:tblGrid>
              <a:tr h="319850">
                <a:tc>
                  <a:txBody>
                    <a:bodyPr/>
                    <a:lstStyle/>
                    <a:p>
                      <a:pPr indent="0" lvl="0" marL="0" marR="18288" rtl="0" algn="r">
                        <a:spcBef>
                          <a:spcPts val="0"/>
                        </a:spcBef>
                        <a:spcAft>
                          <a:spcPts val="0"/>
                        </a:spcAft>
                        <a:buNone/>
                      </a:pPr>
                      <a:r>
                        <a:t/>
                      </a:r>
                      <a:endParaRPr sz="900">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900">
                          <a:solidFill>
                            <a:srgbClr val="000000"/>
                          </a:solidFill>
                        </a:rPr>
                        <a:t># of Cities with Preference by </a:t>
                      </a:r>
                      <a:br>
                        <a:rPr b="1" lang="en" sz="900">
                          <a:solidFill>
                            <a:srgbClr val="000000"/>
                          </a:solidFill>
                        </a:rPr>
                      </a:br>
                      <a:r>
                        <a:rPr b="1" lang="en" sz="900">
                          <a:solidFill>
                            <a:srgbClr val="000000"/>
                          </a:solidFill>
                        </a:rPr>
                        <a:t>Food Variety According to Review Counts</a:t>
                      </a:r>
                      <a:endParaRPr b="1" sz="900"/>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spcBef>
                          <a:spcPts val="0"/>
                        </a:spcBef>
                        <a:spcAft>
                          <a:spcPts val="0"/>
                        </a:spcAft>
                        <a:buNone/>
                      </a:pPr>
                      <a:r>
                        <a:rPr lang="en" sz="900">
                          <a:solidFill>
                            <a:srgbClr val="000000"/>
                          </a:solidFill>
                        </a:rPr>
                        <a:t>300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solidFill>
                            <a:srgbClr val="000000"/>
                          </a:solidFill>
                        </a:rPr>
                        <a:t>250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200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spcBef>
                          <a:spcPts val="0"/>
                        </a:spcBef>
                        <a:spcAft>
                          <a:spcPts val="0"/>
                        </a:spcAft>
                        <a:buNone/>
                      </a:pPr>
                      <a:r>
                        <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900">
                          <a:solidFill>
                            <a:srgbClr val="000000"/>
                          </a:solidFill>
                        </a:rPr>
                        <a:t>Food Variety</a:t>
                      </a:r>
                      <a:endParaRPr>
                        <a:solidFill>
                          <a:srgbClr val="000000"/>
                        </a:solidFill>
                      </a:endParaRPr>
                    </a:p>
                    <a:p>
                      <a:pPr indent="0" lvl="0" marL="0" rtl="0" algn="ctr">
                        <a:spcBef>
                          <a:spcPts val="0"/>
                        </a:spcBef>
                        <a:spcAft>
                          <a:spcPts val="0"/>
                        </a:spcAft>
                        <a:buNone/>
                      </a:pPr>
                      <a:r>
                        <a:t/>
                      </a:r>
                      <a:endParaRPr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955" name="Google Shape;1955;p134"/>
          <p:cNvSpPr/>
          <p:nvPr/>
        </p:nvSpPr>
        <p:spPr>
          <a:xfrm>
            <a:off x="6199500" y="2297100"/>
            <a:ext cx="1075500" cy="19191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4"/>
          <p:cNvSpPr/>
          <p:nvPr/>
        </p:nvSpPr>
        <p:spPr>
          <a:xfrm>
            <a:off x="4917775" y="2817425"/>
            <a:ext cx="1075500" cy="13989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4"/>
          <p:cNvSpPr txBox="1"/>
          <p:nvPr/>
        </p:nvSpPr>
        <p:spPr>
          <a:xfrm rot="-5398936">
            <a:off x="-400800" y="3111600"/>
            <a:ext cx="19380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 of Cities</a:t>
            </a:r>
            <a:endParaRPr/>
          </a:p>
        </p:txBody>
      </p:sp>
      <p:sp>
        <p:nvSpPr>
          <p:cNvPr id="1958" name="Google Shape;1958;p134"/>
          <p:cNvSpPr txBox="1"/>
          <p:nvPr/>
        </p:nvSpPr>
        <p:spPr>
          <a:xfrm rot="-5398936">
            <a:off x="3349575" y="3149100"/>
            <a:ext cx="19380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 of Cities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2" name="Shape 1962"/>
        <p:cNvGrpSpPr/>
        <p:nvPr/>
      </p:nvGrpSpPr>
      <p:grpSpPr>
        <a:xfrm>
          <a:off x="0" y="0"/>
          <a:ext cx="0" cy="0"/>
          <a:chOff x="0" y="0"/>
          <a:chExt cx="0" cy="0"/>
        </a:xfrm>
      </p:grpSpPr>
      <p:sp>
        <p:nvSpPr>
          <p:cNvPr id="1963" name="Google Shape;1963;p13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8: Acknowledge Limitations</a:t>
            </a:r>
            <a:endParaRPr/>
          </a:p>
        </p:txBody>
      </p:sp>
      <p:sp>
        <p:nvSpPr>
          <p:cNvPr id="1964" name="Google Shape;1964;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5" name="Google Shape;1965;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pic>
        <p:nvPicPr>
          <p:cNvPr id="1106" name="Google Shape;1106;p64"/>
          <p:cNvPicPr preferRelativeResize="0"/>
          <p:nvPr/>
        </p:nvPicPr>
        <p:blipFill>
          <a:blip r:embed="rId3">
            <a:alphaModFix/>
          </a:blip>
          <a:stretch>
            <a:fillRect/>
          </a:stretch>
        </p:blipFill>
        <p:spPr>
          <a:xfrm>
            <a:off x="-12300" y="0"/>
            <a:ext cx="9144000" cy="5143500"/>
          </a:xfrm>
          <a:prstGeom prst="rect">
            <a:avLst/>
          </a:prstGeom>
          <a:noFill/>
          <a:ln>
            <a:noFill/>
          </a:ln>
        </p:spPr>
      </p:pic>
      <p:sp>
        <p:nvSpPr>
          <p:cNvPr id="1107" name="Google Shape;110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8" name="Google Shape;1108;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9" name="Google Shape;1109;p64"/>
          <p:cNvSpPr txBox="1"/>
          <p:nvPr/>
        </p:nvSpPr>
        <p:spPr>
          <a:xfrm>
            <a:off x="409425" y="694000"/>
            <a:ext cx="4284000" cy="29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Roboto Light"/>
                <a:ea typeface="Roboto Light"/>
                <a:cs typeface="Roboto Light"/>
                <a:sym typeface="Roboto Light"/>
              </a:rPr>
              <a:t>What does the term </a:t>
            </a:r>
            <a:br>
              <a:rPr lang="en" sz="3600">
                <a:solidFill>
                  <a:schemeClr val="dk1"/>
                </a:solidFill>
                <a:latin typeface="Roboto Light"/>
                <a:ea typeface="Roboto Light"/>
                <a:cs typeface="Roboto Light"/>
                <a:sym typeface="Roboto Light"/>
              </a:rPr>
            </a:br>
            <a:r>
              <a:rPr b="1" lang="en" sz="3600">
                <a:solidFill>
                  <a:schemeClr val="dk1"/>
                </a:solidFill>
                <a:latin typeface="Roboto"/>
                <a:ea typeface="Roboto"/>
                <a:cs typeface="Roboto"/>
                <a:sym typeface="Roboto"/>
              </a:rPr>
              <a:t>data</a:t>
            </a:r>
            <a:r>
              <a:rPr lang="en" sz="3600">
                <a:solidFill>
                  <a:schemeClr val="dk1"/>
                </a:solidFill>
                <a:latin typeface="Roboto Light"/>
                <a:ea typeface="Roboto Light"/>
                <a:cs typeface="Roboto Light"/>
                <a:sym typeface="Roboto Light"/>
              </a:rPr>
              <a:t> mean?</a:t>
            </a:r>
            <a:endParaRPr sz="36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3600">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Limitations of Analysis</a:t>
            </a:r>
            <a:endParaRPr/>
          </a:p>
        </p:txBody>
      </p:sp>
      <p:sp>
        <p:nvSpPr>
          <p:cNvPr id="1971" name="Google Shape;197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2" name="Google Shape;1972;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973" name="Google Shape;1973;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 demographics may not match the American demographic.</a:t>
            </a:r>
            <a:endParaRPr/>
          </a:p>
        </p:txBody>
      </p:sp>
      <p:pic>
        <p:nvPicPr>
          <p:cNvPr id="1974" name="Google Shape;1974;p136"/>
          <p:cNvPicPr preferRelativeResize="0"/>
          <p:nvPr/>
        </p:nvPicPr>
        <p:blipFill rotWithShape="1">
          <a:blip r:embed="rId3">
            <a:alphaModFix/>
          </a:blip>
          <a:srcRect b="0" l="0" r="0" t="0"/>
          <a:stretch/>
        </p:blipFill>
        <p:spPr>
          <a:xfrm>
            <a:off x="495322" y="1233275"/>
            <a:ext cx="4481474" cy="3566160"/>
          </a:xfrm>
          <a:prstGeom prst="rect">
            <a:avLst/>
          </a:prstGeom>
          <a:noFill/>
          <a:ln cap="flat" cmpd="sng" w="9525">
            <a:solidFill>
              <a:srgbClr val="28C8E5"/>
            </a:solidFill>
            <a:prstDash val="solid"/>
            <a:round/>
            <a:headEnd len="sm" w="sm" type="none"/>
            <a:tailEnd len="sm" w="sm" type="none"/>
          </a:ln>
        </p:spPr>
      </p:pic>
      <p:pic>
        <p:nvPicPr>
          <p:cNvPr id="1975" name="Google Shape;1975;p136"/>
          <p:cNvPicPr preferRelativeResize="0"/>
          <p:nvPr/>
        </p:nvPicPr>
        <p:blipFill>
          <a:blip r:embed="rId4">
            <a:alphaModFix/>
          </a:blip>
          <a:stretch>
            <a:fillRect/>
          </a:stretch>
        </p:blipFill>
        <p:spPr>
          <a:xfrm>
            <a:off x="5151671" y="1259200"/>
            <a:ext cx="914400" cy="914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9" name="Shape 1979"/>
        <p:cNvGrpSpPr/>
        <p:nvPr/>
      </p:nvGrpSpPr>
      <p:grpSpPr>
        <a:xfrm>
          <a:off x="0" y="0"/>
          <a:ext cx="0" cy="0"/>
          <a:chOff x="0" y="0"/>
          <a:chExt cx="0" cy="0"/>
        </a:xfrm>
      </p:grpSpPr>
      <p:sp>
        <p:nvSpPr>
          <p:cNvPr id="1980" name="Google Shape;1980;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spcBef>
                <a:spcPts val="0"/>
              </a:spcBef>
              <a:spcAft>
                <a:spcPts val="0"/>
              </a:spcAft>
              <a:buNone/>
            </a:pPr>
            <a:r>
              <a:t/>
            </a:r>
            <a:endParaRPr/>
          </a:p>
        </p:txBody>
      </p:sp>
      <p:sp>
        <p:nvSpPr>
          <p:cNvPr id="1981" name="Google Shape;1981;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Restaurant experiences do not equate to home-cooked meals.</a:t>
            </a:r>
            <a:endParaRPr/>
          </a:p>
        </p:txBody>
      </p:sp>
      <p:sp>
        <p:nvSpPr>
          <p:cNvPr id="1982" name="Google Shape;1982;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3" name="Google Shape;1983;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984" name="Google Shape;1984;p137"/>
          <p:cNvPicPr preferRelativeResize="0"/>
          <p:nvPr/>
        </p:nvPicPr>
        <p:blipFill rotWithShape="1">
          <a:blip r:embed="rId3">
            <a:alphaModFix/>
          </a:blip>
          <a:srcRect b="0" l="0" r="0" t="0"/>
          <a:stretch/>
        </p:blipFill>
        <p:spPr>
          <a:xfrm>
            <a:off x="424350" y="1414463"/>
            <a:ext cx="4114800" cy="2314575"/>
          </a:xfrm>
          <a:prstGeom prst="rect">
            <a:avLst/>
          </a:prstGeom>
          <a:noFill/>
          <a:ln>
            <a:noFill/>
          </a:ln>
        </p:spPr>
      </p:pic>
      <p:pic>
        <p:nvPicPr>
          <p:cNvPr id="1985" name="Google Shape;1985;p137"/>
          <p:cNvPicPr preferRelativeResize="0"/>
          <p:nvPr/>
        </p:nvPicPr>
        <p:blipFill>
          <a:blip r:embed="rId4">
            <a:alphaModFix/>
          </a:blip>
          <a:stretch>
            <a:fillRect/>
          </a:stretch>
        </p:blipFill>
        <p:spPr>
          <a:xfrm>
            <a:off x="4768200" y="1417320"/>
            <a:ext cx="4114800" cy="2314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9" name="Shape 1989"/>
        <p:cNvGrpSpPr/>
        <p:nvPr/>
      </p:nvGrpSpPr>
      <p:grpSpPr>
        <a:xfrm>
          <a:off x="0" y="0"/>
          <a:ext cx="0" cy="0"/>
          <a:chOff x="0" y="0"/>
          <a:chExt cx="0" cy="0"/>
        </a:xfrm>
      </p:grpSpPr>
      <p:sp>
        <p:nvSpPr>
          <p:cNvPr id="1990" name="Google Shape;1990;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991" name="Google Shape;1991;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Fine-</a:t>
            </a:r>
            <a:r>
              <a:rPr lang="en"/>
              <a:t>dining effect?</a:t>
            </a:r>
            <a:endParaRPr/>
          </a:p>
        </p:txBody>
      </p:sp>
      <p:sp>
        <p:nvSpPr>
          <p:cNvPr id="1992" name="Google Shape;1992;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93" name="Google Shape;1993;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994" name="Google Shape;1994;p138"/>
          <p:cNvPicPr preferRelativeResize="0"/>
          <p:nvPr/>
        </p:nvPicPr>
        <p:blipFill>
          <a:blip r:embed="rId3">
            <a:alphaModFix/>
          </a:blip>
          <a:stretch>
            <a:fillRect/>
          </a:stretch>
        </p:blipFill>
        <p:spPr>
          <a:xfrm>
            <a:off x="463775" y="1269350"/>
            <a:ext cx="6185002" cy="347471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Google Shape;1999;p13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Step 9: Make the Call</a:t>
            </a:r>
            <a:endParaRPr/>
          </a:p>
          <a:p>
            <a:pPr indent="0" lvl="0" marL="0" rtl="0" algn="ctr">
              <a:spcBef>
                <a:spcPts val="0"/>
              </a:spcBef>
              <a:spcAft>
                <a:spcPts val="0"/>
              </a:spcAft>
              <a:buNone/>
            </a:pPr>
            <a:r>
              <a:t/>
            </a:r>
            <a:endParaRPr/>
          </a:p>
        </p:txBody>
      </p:sp>
      <p:sp>
        <p:nvSpPr>
          <p:cNvPr id="2000" name="Google Shape;2000;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01" name="Google Shape;2001;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5" name="Shape 2005"/>
        <p:cNvGrpSpPr/>
        <p:nvPr/>
      </p:nvGrpSpPr>
      <p:grpSpPr>
        <a:xfrm>
          <a:off x="0" y="0"/>
          <a:ext cx="0" cy="0"/>
          <a:chOff x="0" y="0"/>
          <a:chExt cx="0" cy="0"/>
        </a:xfrm>
      </p:grpSpPr>
      <p:sp>
        <p:nvSpPr>
          <p:cNvPr id="2006" name="Google Shape;2006;p140"/>
          <p:cNvSpPr/>
          <p:nvPr/>
        </p:nvSpPr>
        <p:spPr>
          <a:xfrm>
            <a:off x="-50" y="2891525"/>
            <a:ext cx="9144000" cy="143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Making the </a:t>
            </a:r>
            <a:r>
              <a:rPr lang="en"/>
              <a:t>Call</a:t>
            </a:r>
            <a:r>
              <a:rPr lang="en"/>
              <a:t> </a:t>
            </a:r>
            <a:endParaRPr/>
          </a:p>
        </p:txBody>
      </p:sp>
      <p:sp>
        <p:nvSpPr>
          <p:cNvPr id="2008" name="Google Shape;2008;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09" name="Google Shape;2009;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10" name="Google Shape;2010;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“Proper” Conclusion:</a:t>
            </a:r>
            <a:endParaRPr b="1"/>
          </a:p>
          <a:p>
            <a:pPr indent="0" lvl="0" marL="0" rtl="0" algn="l">
              <a:spcBef>
                <a:spcPts val="0"/>
              </a:spcBef>
              <a:spcAft>
                <a:spcPts val="0"/>
              </a:spcAft>
              <a:buClr>
                <a:schemeClr val="dk1"/>
              </a:buClr>
              <a:buSzPts val="1100"/>
              <a:buFont typeface="Arial"/>
              <a:buNone/>
            </a:pPr>
            <a:r>
              <a:rPr lang="en">
                <a:solidFill>
                  <a:schemeClr val="dk1"/>
                </a:solidFill>
              </a:rPr>
              <a:t>Based on our analysis, it’s clear that Americans’ preferences for Italian and Mexican food are similar in nature. As a whole, Americans rate Mexican and Italian restaurants at non-statistically similar scores (avg. score: 3.8, p-value: 0.285). However, there exists substantial evidence that Americans write more reviews of Italian restaurants than Mexican restaurants (+96k, p-value: 0.057). </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None/>
            </a:pPr>
            <a:r>
              <a:t/>
            </a:r>
            <a:endParaRPr/>
          </a:p>
        </p:txBody>
      </p:sp>
      <p:pic>
        <p:nvPicPr>
          <p:cNvPr id="2011" name="Google Shape;2011;p140"/>
          <p:cNvPicPr preferRelativeResize="0"/>
          <p:nvPr/>
        </p:nvPicPr>
        <p:blipFill>
          <a:blip r:embed="rId3">
            <a:alphaModFix/>
          </a:blip>
          <a:stretch>
            <a:fillRect/>
          </a:stretch>
        </p:blipFill>
        <p:spPr>
          <a:xfrm>
            <a:off x="431875" y="2536523"/>
            <a:ext cx="2320675" cy="2246413"/>
          </a:xfrm>
          <a:prstGeom prst="rect">
            <a:avLst/>
          </a:prstGeom>
          <a:noFill/>
          <a:ln>
            <a:noFill/>
          </a:ln>
        </p:spPr>
      </p:pic>
      <p:sp>
        <p:nvSpPr>
          <p:cNvPr id="2012" name="Google Shape;2012;p140"/>
          <p:cNvSpPr txBox="1"/>
          <p:nvPr/>
        </p:nvSpPr>
        <p:spPr>
          <a:xfrm>
            <a:off x="2832500" y="2954700"/>
            <a:ext cx="61122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This may indicate there is an increased interest in visiting Italian restaurants at an experiential level. Or it may merely suggest that Yelp users enjoy writing reviews of Italian restaurants more than Mexican restaurants.</a:t>
            </a:r>
            <a:endParaRPr sz="1800">
              <a:solidFill>
                <a:srgbClr val="FFFFFF"/>
              </a:solidFill>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6" name="Shape 2016"/>
        <p:cNvGrpSpPr/>
        <p:nvPr/>
      </p:nvGrpSpPr>
      <p:grpSpPr>
        <a:xfrm>
          <a:off x="0" y="0"/>
          <a:ext cx="0" cy="0"/>
          <a:chOff x="0" y="0"/>
          <a:chExt cx="0" cy="0"/>
        </a:xfrm>
      </p:grpSpPr>
      <p:sp>
        <p:nvSpPr>
          <p:cNvPr id="2017" name="Google Shape;2017;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Making the Call </a:t>
            </a:r>
            <a:endParaRPr/>
          </a:p>
        </p:txBody>
      </p:sp>
      <p:sp>
        <p:nvSpPr>
          <p:cNvPr id="2018" name="Google Shape;2018;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“Let’s Be Real” Conclusion: Italian (but it’s going to be close).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19" name="Google Shape;2019;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0" name="Google Shape;2020;p141"/>
          <p:cNvSpPr txBox="1"/>
          <p:nvPr>
            <p:ph idx="2" type="subTitle"/>
          </p:nvPr>
        </p:nvSpPr>
        <p:spPr>
          <a:xfrm>
            <a:off x="0" y="473040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21" name="Google Shape;2021;p141"/>
          <p:cNvPicPr preferRelativeResize="0"/>
          <p:nvPr/>
        </p:nvPicPr>
        <p:blipFill>
          <a:blip r:embed="rId3">
            <a:alphaModFix/>
          </a:blip>
          <a:stretch>
            <a:fillRect/>
          </a:stretch>
        </p:blipFill>
        <p:spPr>
          <a:xfrm>
            <a:off x="2660339" y="1128237"/>
            <a:ext cx="3823323" cy="3700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5" name="Shape 2025"/>
        <p:cNvGrpSpPr/>
        <p:nvPr/>
      </p:nvGrpSpPr>
      <p:grpSpPr>
        <a:xfrm>
          <a:off x="0" y="0"/>
          <a:ext cx="0" cy="0"/>
          <a:chOff x="0" y="0"/>
          <a:chExt cx="0" cy="0"/>
        </a:xfrm>
      </p:grpSpPr>
      <p:sp>
        <p:nvSpPr>
          <p:cNvPr id="2026" name="Google Shape;2026;p14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Analytics Paradigm</a:t>
            </a:r>
            <a:endParaRPr/>
          </a:p>
        </p:txBody>
      </p:sp>
      <p:sp>
        <p:nvSpPr>
          <p:cNvPr id="2027" name="Google Shape;202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8" name="Google Shape;2028;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Analytics Paradigm</a:t>
            </a:r>
            <a:endParaRPr/>
          </a:p>
        </p:txBody>
      </p:sp>
      <p:sp>
        <p:nvSpPr>
          <p:cNvPr id="2034" name="Google Shape;2034;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5" name="Google Shape;2035;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6" name="Google Shape;2036;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type or industry, this paradigm provides a repeatable pathway for effective data problem solving.</a:t>
            </a:r>
            <a:endParaRPr/>
          </a:p>
        </p:txBody>
      </p:sp>
      <p:grpSp>
        <p:nvGrpSpPr>
          <p:cNvPr id="2037" name="Google Shape;2037;p143"/>
          <p:cNvGrpSpPr/>
          <p:nvPr/>
        </p:nvGrpSpPr>
        <p:grpSpPr>
          <a:xfrm>
            <a:off x="447475" y="1585313"/>
            <a:ext cx="1944600" cy="914449"/>
            <a:chOff x="1126863" y="2013875"/>
            <a:chExt cx="1944600" cy="1569600"/>
          </a:xfrm>
        </p:grpSpPr>
        <p:sp>
          <p:nvSpPr>
            <p:cNvPr id="2038" name="Google Shape;2038;p143"/>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43"/>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grpSp>
      <p:grpSp>
        <p:nvGrpSpPr>
          <p:cNvPr id="2040" name="Google Shape;2040;p143"/>
          <p:cNvGrpSpPr/>
          <p:nvPr/>
        </p:nvGrpSpPr>
        <p:grpSpPr>
          <a:xfrm>
            <a:off x="4201334" y="2272645"/>
            <a:ext cx="261571" cy="260379"/>
            <a:chOff x="4858109" y="2631368"/>
            <a:chExt cx="316442" cy="315000"/>
          </a:xfrm>
        </p:grpSpPr>
        <p:sp>
          <p:nvSpPr>
            <p:cNvPr id="2041" name="Google Shape;2041;p14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43"/>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43" name="Google Shape;2043;p143"/>
          <p:cNvGrpSpPr/>
          <p:nvPr/>
        </p:nvGrpSpPr>
        <p:grpSpPr>
          <a:xfrm>
            <a:off x="3050791" y="1581912"/>
            <a:ext cx="2560260" cy="914449"/>
            <a:chOff x="3071457" y="2013875"/>
            <a:chExt cx="1944600" cy="1569600"/>
          </a:xfrm>
        </p:grpSpPr>
        <p:sp>
          <p:nvSpPr>
            <p:cNvPr id="2044" name="Google Shape;2044;p143"/>
            <p:cNvSpPr/>
            <p:nvPr/>
          </p:nvSpPr>
          <p:spPr>
            <a:xfrm flipH="1" rot="10800000">
              <a:off x="3071457" y="2013875"/>
              <a:ext cx="1944600" cy="1569600"/>
            </a:xfrm>
            <a:prstGeom prst="round2DiagRect">
              <a:avLst>
                <a:gd fmla="val 0" name="adj1"/>
                <a:gd fmla="val 17764" name="adj2"/>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43"/>
            <p:cNvSpPr txBox="1"/>
            <p:nvPr/>
          </p:nvSpPr>
          <p:spPr>
            <a:xfrm>
              <a:off x="3316102" y="2517971"/>
              <a:ext cx="1451700" cy="4599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Identify Data Sources</a:t>
              </a:r>
              <a:endParaRPr b="1" sz="1100">
                <a:latin typeface="Roboto"/>
                <a:ea typeface="Roboto"/>
                <a:cs typeface="Roboto"/>
                <a:sym typeface="Roboto"/>
              </a:endParaRPr>
            </a:p>
          </p:txBody>
        </p:sp>
      </p:grpSp>
      <p:grpSp>
        <p:nvGrpSpPr>
          <p:cNvPr id="2046" name="Google Shape;2046;p143"/>
          <p:cNvGrpSpPr/>
          <p:nvPr/>
        </p:nvGrpSpPr>
        <p:grpSpPr>
          <a:xfrm>
            <a:off x="447527" y="1585313"/>
            <a:ext cx="2560260" cy="914449"/>
            <a:chOff x="1126863" y="2013875"/>
            <a:chExt cx="1944600" cy="1569600"/>
          </a:xfrm>
        </p:grpSpPr>
        <p:sp>
          <p:nvSpPr>
            <p:cNvPr id="2047" name="Google Shape;2047;p143"/>
            <p:cNvSpPr/>
            <p:nvPr/>
          </p:nvSpPr>
          <p:spPr>
            <a:xfrm>
              <a:off x="1126863" y="2013875"/>
              <a:ext cx="1944600" cy="1569600"/>
            </a:xfrm>
            <a:prstGeom prst="round2DiagRect">
              <a:avLst>
                <a:gd fmla="val 0" name="adj1"/>
                <a:gd fmla="val 17764"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43"/>
            <p:cNvSpPr txBox="1"/>
            <p:nvPr/>
          </p:nvSpPr>
          <p:spPr>
            <a:xfrm>
              <a:off x="1351627" y="2517971"/>
              <a:ext cx="1451700" cy="459900"/>
            </a:xfrm>
            <a:prstGeom prst="rect">
              <a:avLst/>
            </a:prstGeom>
            <a:solidFill>
              <a:srgbClr val="FFAB4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Decompose the Ask</a:t>
              </a:r>
              <a:endParaRPr b="1" sz="1100">
                <a:latin typeface="Roboto"/>
                <a:ea typeface="Roboto"/>
                <a:cs typeface="Roboto"/>
                <a:sym typeface="Roboto"/>
              </a:endParaRPr>
            </a:p>
          </p:txBody>
        </p:sp>
      </p:grpSp>
      <p:grpSp>
        <p:nvGrpSpPr>
          <p:cNvPr id="2049" name="Google Shape;2049;p143"/>
          <p:cNvGrpSpPr/>
          <p:nvPr/>
        </p:nvGrpSpPr>
        <p:grpSpPr>
          <a:xfrm>
            <a:off x="5656123" y="1581912"/>
            <a:ext cx="2560324" cy="914449"/>
            <a:chOff x="5015938" y="2013875"/>
            <a:chExt cx="3001200" cy="1569600"/>
          </a:xfrm>
        </p:grpSpPr>
        <p:sp>
          <p:nvSpPr>
            <p:cNvPr id="2050" name="Google Shape;2050;p143"/>
            <p:cNvSpPr/>
            <p:nvPr/>
          </p:nvSpPr>
          <p:spPr>
            <a:xfrm>
              <a:off x="5015938" y="2013875"/>
              <a:ext cx="3001200" cy="1569600"/>
            </a:xfrm>
            <a:prstGeom prst="round2DiagRect">
              <a:avLst>
                <a:gd fmla="val 0" name="adj1"/>
                <a:gd fmla="val 17764" name="adj2"/>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51" name="Google Shape;2051;p143"/>
            <p:cNvSpPr txBox="1"/>
            <p:nvPr/>
          </p:nvSpPr>
          <p:spPr>
            <a:xfrm>
              <a:off x="5360226" y="2517973"/>
              <a:ext cx="2417100" cy="459900"/>
            </a:xfrm>
            <a:prstGeom prst="rect">
              <a:avLst/>
            </a:prstGeom>
            <a:solidFill>
              <a:srgbClr val="FFE5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Define Strategy and Metrics</a:t>
              </a:r>
              <a:endParaRPr b="1" sz="1100">
                <a:latin typeface="Roboto"/>
                <a:ea typeface="Roboto"/>
                <a:cs typeface="Roboto"/>
                <a:sym typeface="Roboto"/>
              </a:endParaRPr>
            </a:p>
          </p:txBody>
        </p:sp>
      </p:grpSp>
      <p:grpSp>
        <p:nvGrpSpPr>
          <p:cNvPr id="2052" name="Google Shape;2052;p143"/>
          <p:cNvGrpSpPr/>
          <p:nvPr/>
        </p:nvGrpSpPr>
        <p:grpSpPr>
          <a:xfrm>
            <a:off x="2799954" y="1818412"/>
            <a:ext cx="457195" cy="441441"/>
            <a:chOff x="4858109" y="2631368"/>
            <a:chExt cx="316442" cy="315000"/>
          </a:xfrm>
        </p:grpSpPr>
        <p:sp>
          <p:nvSpPr>
            <p:cNvPr id="2053" name="Google Shape;2053;p14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3"/>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55" name="Google Shape;2055;p143"/>
          <p:cNvGrpSpPr/>
          <p:nvPr/>
        </p:nvGrpSpPr>
        <p:grpSpPr>
          <a:xfrm>
            <a:off x="5416929" y="1819656"/>
            <a:ext cx="457195" cy="441441"/>
            <a:chOff x="4858109" y="2631368"/>
            <a:chExt cx="316442" cy="315000"/>
          </a:xfrm>
        </p:grpSpPr>
        <p:sp>
          <p:nvSpPr>
            <p:cNvPr id="2056" name="Google Shape;2056;p14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43"/>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58" name="Google Shape;2058;p143"/>
          <p:cNvGrpSpPr/>
          <p:nvPr/>
        </p:nvGrpSpPr>
        <p:grpSpPr>
          <a:xfrm>
            <a:off x="467198" y="2560320"/>
            <a:ext cx="2560324" cy="914449"/>
            <a:chOff x="5015938" y="2013875"/>
            <a:chExt cx="3001200" cy="1569600"/>
          </a:xfrm>
        </p:grpSpPr>
        <p:sp>
          <p:nvSpPr>
            <p:cNvPr id="2059" name="Google Shape;2059;p143"/>
            <p:cNvSpPr/>
            <p:nvPr/>
          </p:nvSpPr>
          <p:spPr>
            <a:xfrm>
              <a:off x="5015938" y="2013875"/>
              <a:ext cx="3001200" cy="1569600"/>
            </a:xfrm>
            <a:prstGeom prst="round2DiagRect">
              <a:avLst>
                <a:gd fmla="val 0" name="adj1"/>
                <a:gd fmla="val 17764" name="adj2"/>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0" name="Google Shape;2060;p143"/>
            <p:cNvSpPr txBox="1"/>
            <p:nvPr/>
          </p:nvSpPr>
          <p:spPr>
            <a:xfrm>
              <a:off x="5360226" y="2517973"/>
              <a:ext cx="2417100" cy="4599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Assemble and Clean</a:t>
              </a:r>
              <a:endParaRPr b="1" sz="1100">
                <a:latin typeface="Roboto"/>
                <a:ea typeface="Roboto"/>
                <a:cs typeface="Roboto"/>
                <a:sym typeface="Roboto"/>
              </a:endParaRPr>
            </a:p>
          </p:txBody>
        </p:sp>
      </p:grpSp>
      <p:grpSp>
        <p:nvGrpSpPr>
          <p:cNvPr id="2061" name="Google Shape;2061;p143"/>
          <p:cNvGrpSpPr/>
          <p:nvPr/>
        </p:nvGrpSpPr>
        <p:grpSpPr>
          <a:xfrm>
            <a:off x="3072752" y="2560320"/>
            <a:ext cx="2560260" cy="914449"/>
            <a:chOff x="1126863" y="2013875"/>
            <a:chExt cx="1944600" cy="1569600"/>
          </a:xfrm>
        </p:grpSpPr>
        <p:sp>
          <p:nvSpPr>
            <p:cNvPr id="2062" name="Google Shape;2062;p143"/>
            <p:cNvSpPr/>
            <p:nvPr/>
          </p:nvSpPr>
          <p:spPr>
            <a:xfrm>
              <a:off x="1126863" y="2013875"/>
              <a:ext cx="1944600" cy="1569600"/>
            </a:xfrm>
            <a:prstGeom prst="round2DiagRect">
              <a:avLst>
                <a:gd fmla="val 0" name="adj1"/>
                <a:gd fmla="val 17764"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43"/>
            <p:cNvSpPr txBox="1"/>
            <p:nvPr/>
          </p:nvSpPr>
          <p:spPr>
            <a:xfrm>
              <a:off x="1351627" y="2517971"/>
              <a:ext cx="1451700" cy="459900"/>
            </a:xfrm>
            <a:prstGeom prst="rect">
              <a:avLst/>
            </a:prstGeom>
            <a:solidFill>
              <a:srgbClr val="B4A7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Retrieve the Data</a:t>
              </a:r>
              <a:endParaRPr b="1" sz="1100">
                <a:latin typeface="Roboto"/>
                <a:ea typeface="Roboto"/>
                <a:cs typeface="Roboto"/>
                <a:sym typeface="Roboto"/>
              </a:endParaRPr>
            </a:p>
          </p:txBody>
        </p:sp>
      </p:grpSp>
      <p:grpSp>
        <p:nvGrpSpPr>
          <p:cNvPr id="2064" name="Google Shape;2064;p143"/>
          <p:cNvGrpSpPr/>
          <p:nvPr/>
        </p:nvGrpSpPr>
        <p:grpSpPr>
          <a:xfrm>
            <a:off x="5678216" y="2558587"/>
            <a:ext cx="2560260" cy="914449"/>
            <a:chOff x="3071457" y="2013875"/>
            <a:chExt cx="1944600" cy="1569600"/>
          </a:xfrm>
        </p:grpSpPr>
        <p:sp>
          <p:nvSpPr>
            <p:cNvPr id="2065" name="Google Shape;2065;p143"/>
            <p:cNvSpPr/>
            <p:nvPr/>
          </p:nvSpPr>
          <p:spPr>
            <a:xfrm flipH="1" rot="10800000">
              <a:off x="3071457" y="2013875"/>
              <a:ext cx="1944600" cy="1569600"/>
            </a:xfrm>
            <a:prstGeom prst="round2DiagRect">
              <a:avLst>
                <a:gd fmla="val 0" name="adj1"/>
                <a:gd fmla="val 17764"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43"/>
            <p:cNvSpPr txBox="1"/>
            <p:nvPr/>
          </p:nvSpPr>
          <p:spPr>
            <a:xfrm>
              <a:off x="3316102" y="2517971"/>
              <a:ext cx="1451700" cy="459900"/>
            </a:xfrm>
            <a:prstGeom prst="rect">
              <a:avLst/>
            </a:prstGeom>
            <a:solidFill>
              <a:srgbClr val="8E7CC3"/>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Roboto"/>
                  <a:ea typeface="Roboto"/>
                  <a:cs typeface="Roboto"/>
                  <a:sym typeface="Roboto"/>
                </a:rPr>
                <a:t>Build Data Retrieval Plan</a:t>
              </a:r>
              <a:endParaRPr b="1" sz="1100">
                <a:latin typeface="Roboto"/>
                <a:ea typeface="Roboto"/>
                <a:cs typeface="Roboto"/>
                <a:sym typeface="Roboto"/>
              </a:endParaRPr>
            </a:p>
            <a:p>
              <a:pPr indent="0" lvl="0" marL="0" rtl="0" algn="ctr">
                <a:spcBef>
                  <a:spcPts val="0"/>
                </a:spcBef>
                <a:spcAft>
                  <a:spcPts val="0"/>
                </a:spcAft>
                <a:buNone/>
              </a:pPr>
              <a:r>
                <a:t/>
              </a:r>
              <a:endParaRPr b="1" sz="1100">
                <a:latin typeface="Roboto"/>
                <a:ea typeface="Roboto"/>
                <a:cs typeface="Roboto"/>
                <a:sym typeface="Roboto"/>
              </a:endParaRPr>
            </a:p>
          </p:txBody>
        </p:sp>
      </p:grpSp>
      <p:grpSp>
        <p:nvGrpSpPr>
          <p:cNvPr id="2067" name="Google Shape;2067;p143"/>
          <p:cNvGrpSpPr/>
          <p:nvPr/>
        </p:nvGrpSpPr>
        <p:grpSpPr>
          <a:xfrm flipH="1">
            <a:off x="5416929" y="2836287"/>
            <a:ext cx="457195" cy="441441"/>
            <a:chOff x="4858109" y="2631368"/>
            <a:chExt cx="316442" cy="315000"/>
          </a:xfrm>
        </p:grpSpPr>
        <p:sp>
          <p:nvSpPr>
            <p:cNvPr id="2068" name="Google Shape;2068;p14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43"/>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70" name="Google Shape;2070;p143"/>
          <p:cNvGrpSpPr/>
          <p:nvPr/>
        </p:nvGrpSpPr>
        <p:grpSpPr>
          <a:xfrm rot="5400000">
            <a:off x="6707692" y="2351037"/>
            <a:ext cx="457195" cy="441441"/>
            <a:chOff x="4858109" y="2631368"/>
            <a:chExt cx="316442" cy="315000"/>
          </a:xfrm>
        </p:grpSpPr>
        <p:sp>
          <p:nvSpPr>
            <p:cNvPr id="2071" name="Google Shape;2071;p14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AB40"/>
                </a:solidFill>
                <a:highlight>
                  <a:srgbClr val="6FA8DC"/>
                </a:highlight>
              </a:endParaRPr>
            </a:p>
          </p:txBody>
        </p:sp>
        <p:sp>
          <p:nvSpPr>
            <p:cNvPr id="2072" name="Google Shape;2072;p143"/>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solidFill>
                    <a:srgbClr val="FFAB40"/>
                  </a:solidFill>
                  <a:highlight>
                    <a:srgbClr val="6FA8DC"/>
                  </a:highlight>
                </a:rPr>
              </a:br>
              <a:endParaRPr>
                <a:solidFill>
                  <a:srgbClr val="FFAB40"/>
                </a:solidFill>
                <a:highlight>
                  <a:srgbClr val="6FA8DC"/>
                </a:highlight>
              </a:endParaRPr>
            </a:p>
          </p:txBody>
        </p:sp>
      </p:grpSp>
      <p:grpSp>
        <p:nvGrpSpPr>
          <p:cNvPr id="2073" name="Google Shape;2073;p143"/>
          <p:cNvGrpSpPr/>
          <p:nvPr/>
        </p:nvGrpSpPr>
        <p:grpSpPr>
          <a:xfrm flipH="1">
            <a:off x="2754404" y="2834640"/>
            <a:ext cx="457195" cy="441441"/>
            <a:chOff x="4858109" y="2631368"/>
            <a:chExt cx="316442" cy="315000"/>
          </a:xfrm>
        </p:grpSpPr>
        <p:sp>
          <p:nvSpPr>
            <p:cNvPr id="2074" name="Google Shape;2074;p14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43"/>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76" name="Google Shape;2076;p143"/>
          <p:cNvGrpSpPr/>
          <p:nvPr/>
        </p:nvGrpSpPr>
        <p:grpSpPr>
          <a:xfrm>
            <a:off x="467229" y="3538728"/>
            <a:ext cx="2560260" cy="914449"/>
            <a:chOff x="3071457" y="2013875"/>
            <a:chExt cx="1944600" cy="1569600"/>
          </a:xfrm>
        </p:grpSpPr>
        <p:sp>
          <p:nvSpPr>
            <p:cNvPr id="2077" name="Google Shape;2077;p143"/>
            <p:cNvSpPr/>
            <p:nvPr/>
          </p:nvSpPr>
          <p:spPr>
            <a:xfrm flipH="1" rot="10800000">
              <a:off x="3071457" y="2013875"/>
              <a:ext cx="1944600" cy="1569600"/>
            </a:xfrm>
            <a:prstGeom prst="round2DiagRect">
              <a:avLst>
                <a:gd fmla="val 0" name="adj1"/>
                <a:gd fmla="val 17764"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43"/>
            <p:cNvSpPr txBox="1"/>
            <p:nvPr/>
          </p:nvSpPr>
          <p:spPr>
            <a:xfrm>
              <a:off x="3316102" y="2517971"/>
              <a:ext cx="1451700" cy="459900"/>
            </a:xfrm>
            <a:prstGeom prst="rect">
              <a:avLst/>
            </a:prstGeom>
            <a:solidFill>
              <a:srgbClr val="6AA84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Analyze for Trends</a:t>
              </a:r>
              <a:endParaRPr b="1" sz="1100">
                <a:latin typeface="Roboto"/>
                <a:ea typeface="Roboto"/>
                <a:cs typeface="Roboto"/>
                <a:sym typeface="Roboto"/>
              </a:endParaRPr>
            </a:p>
          </p:txBody>
        </p:sp>
      </p:grpSp>
      <p:grpSp>
        <p:nvGrpSpPr>
          <p:cNvPr id="2079" name="Google Shape;2079;p143"/>
          <p:cNvGrpSpPr/>
          <p:nvPr/>
        </p:nvGrpSpPr>
        <p:grpSpPr>
          <a:xfrm>
            <a:off x="3072711" y="3538728"/>
            <a:ext cx="2560324" cy="914449"/>
            <a:chOff x="5015938" y="2013875"/>
            <a:chExt cx="3001200" cy="1569600"/>
          </a:xfrm>
        </p:grpSpPr>
        <p:sp>
          <p:nvSpPr>
            <p:cNvPr id="2080" name="Google Shape;2080;p143"/>
            <p:cNvSpPr/>
            <p:nvPr/>
          </p:nvSpPr>
          <p:spPr>
            <a:xfrm>
              <a:off x="5015938" y="2013875"/>
              <a:ext cx="30012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81" name="Google Shape;2081;p143"/>
            <p:cNvSpPr txBox="1"/>
            <p:nvPr/>
          </p:nvSpPr>
          <p:spPr>
            <a:xfrm>
              <a:off x="5360226" y="2517973"/>
              <a:ext cx="2417100" cy="4599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Acknowledge Limitations</a:t>
              </a:r>
              <a:endParaRPr b="1" sz="1100">
                <a:latin typeface="Roboto"/>
                <a:ea typeface="Roboto"/>
                <a:cs typeface="Roboto"/>
                <a:sym typeface="Roboto"/>
              </a:endParaRPr>
            </a:p>
          </p:txBody>
        </p:sp>
      </p:grpSp>
      <p:grpSp>
        <p:nvGrpSpPr>
          <p:cNvPr id="2082" name="Google Shape;2082;p143"/>
          <p:cNvGrpSpPr/>
          <p:nvPr/>
        </p:nvGrpSpPr>
        <p:grpSpPr>
          <a:xfrm flipH="1">
            <a:off x="5678227" y="3535245"/>
            <a:ext cx="2560260" cy="914449"/>
            <a:chOff x="1126863" y="2013875"/>
            <a:chExt cx="1944600" cy="1569600"/>
          </a:xfrm>
        </p:grpSpPr>
        <p:sp>
          <p:nvSpPr>
            <p:cNvPr id="2083" name="Google Shape;2083;p143"/>
            <p:cNvSpPr/>
            <p:nvPr/>
          </p:nvSpPr>
          <p:spPr>
            <a:xfrm>
              <a:off x="1126863" y="2013875"/>
              <a:ext cx="1944600" cy="1569600"/>
            </a:xfrm>
            <a:prstGeom prst="round2DiagRect">
              <a:avLst>
                <a:gd fmla="val 0" name="adj1"/>
                <a:gd fmla="val 17764"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43"/>
            <p:cNvSpPr txBox="1"/>
            <p:nvPr/>
          </p:nvSpPr>
          <p:spPr>
            <a:xfrm>
              <a:off x="1265999" y="2517960"/>
              <a:ext cx="1595100" cy="4470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Roboto"/>
                  <a:ea typeface="Roboto"/>
                  <a:cs typeface="Roboto"/>
                  <a:sym typeface="Roboto"/>
                </a:rPr>
                <a:t>Make the Call</a:t>
              </a:r>
              <a:r>
                <a:rPr b="1" lang="en" sz="1100">
                  <a:latin typeface="Roboto"/>
                  <a:ea typeface="Roboto"/>
                  <a:cs typeface="Roboto"/>
                  <a:sym typeface="Roboto"/>
                </a:rPr>
                <a:t> or Tell the Story</a:t>
              </a:r>
              <a:endParaRPr b="1" sz="1100">
                <a:latin typeface="Roboto"/>
                <a:ea typeface="Roboto"/>
                <a:cs typeface="Roboto"/>
                <a:sym typeface="Roboto"/>
              </a:endParaRPr>
            </a:p>
            <a:p>
              <a:pPr indent="0" lvl="0" marL="0" rtl="0" algn="ctr">
                <a:spcBef>
                  <a:spcPts val="0"/>
                </a:spcBef>
                <a:spcAft>
                  <a:spcPts val="0"/>
                </a:spcAft>
                <a:buNone/>
              </a:pPr>
              <a:r>
                <a:t/>
              </a:r>
              <a:endParaRPr b="1" sz="1100">
                <a:latin typeface="Roboto"/>
                <a:ea typeface="Roboto"/>
                <a:cs typeface="Roboto"/>
                <a:sym typeface="Roboto"/>
              </a:endParaRPr>
            </a:p>
          </p:txBody>
        </p:sp>
      </p:grpSp>
      <p:grpSp>
        <p:nvGrpSpPr>
          <p:cNvPr id="2085" name="Google Shape;2085;p143"/>
          <p:cNvGrpSpPr/>
          <p:nvPr/>
        </p:nvGrpSpPr>
        <p:grpSpPr>
          <a:xfrm rot="5400000">
            <a:off x="1452842" y="3311237"/>
            <a:ext cx="457195" cy="441441"/>
            <a:chOff x="4858109" y="2631368"/>
            <a:chExt cx="316442" cy="315000"/>
          </a:xfrm>
        </p:grpSpPr>
        <p:sp>
          <p:nvSpPr>
            <p:cNvPr id="2086" name="Google Shape;2086;p14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43"/>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88" name="Google Shape;2088;p143"/>
          <p:cNvGrpSpPr/>
          <p:nvPr/>
        </p:nvGrpSpPr>
        <p:grpSpPr>
          <a:xfrm>
            <a:off x="2798064" y="3775262"/>
            <a:ext cx="457195" cy="441441"/>
            <a:chOff x="4858109" y="2631368"/>
            <a:chExt cx="316442" cy="315000"/>
          </a:xfrm>
        </p:grpSpPr>
        <p:sp>
          <p:nvSpPr>
            <p:cNvPr id="2089" name="Google Shape;2089;p14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3"/>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91" name="Google Shape;2091;p143"/>
          <p:cNvGrpSpPr/>
          <p:nvPr/>
        </p:nvGrpSpPr>
        <p:grpSpPr>
          <a:xfrm>
            <a:off x="5416927" y="3776472"/>
            <a:ext cx="457195" cy="441441"/>
            <a:chOff x="4858109" y="2631368"/>
            <a:chExt cx="316442" cy="315000"/>
          </a:xfrm>
        </p:grpSpPr>
        <p:sp>
          <p:nvSpPr>
            <p:cNvPr id="2092" name="Google Shape;2092;p14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43"/>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sp>
        <p:nvSpPr>
          <p:cNvPr id="2098" name="Google Shape;2098;p14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a:t>
            </a:r>
            <a:r>
              <a:rPr b="1" lang="en" sz="3000"/>
              <a:t> Activity: </a:t>
            </a:r>
            <a:br>
              <a:rPr lang="en" sz="3000">
                <a:latin typeface="Roboto Light"/>
                <a:ea typeface="Roboto Light"/>
                <a:cs typeface="Roboto Light"/>
                <a:sym typeface="Roboto Light"/>
              </a:rPr>
            </a:br>
            <a:r>
              <a:rPr lang="en" sz="3000">
                <a:solidFill>
                  <a:srgbClr val="24292E"/>
                </a:solidFill>
                <a:latin typeface="Roboto Light"/>
                <a:ea typeface="Roboto Light"/>
                <a:cs typeface="Roboto Light"/>
                <a:sym typeface="Roboto Light"/>
              </a:rPr>
              <a:t>Predicting Gentrification</a:t>
            </a:r>
            <a:endParaRPr sz="3000">
              <a:solidFill>
                <a:srgbClr val="24292E"/>
              </a:solidFill>
              <a:latin typeface="Roboto Light"/>
              <a:ea typeface="Roboto Light"/>
              <a:cs typeface="Roboto Light"/>
              <a:sym typeface="Roboto Light"/>
            </a:endParaRPr>
          </a:p>
          <a:p>
            <a:pPr indent="0" lvl="0" marL="0" rtl="0" algn="l">
              <a:spcBef>
                <a:spcPts val="1000"/>
              </a:spcBef>
              <a:spcAft>
                <a:spcPts val="0"/>
              </a:spcAft>
              <a:buNone/>
            </a:pPr>
            <a:r>
              <a:rPr lang="en" sz="1800">
                <a:solidFill>
                  <a:srgbClr val="24292E"/>
                </a:solidFill>
              </a:rPr>
              <a:t>Using the Analytics Paradigm as a framework, </a:t>
            </a:r>
            <a:br>
              <a:rPr lang="en" sz="1800">
                <a:solidFill>
                  <a:srgbClr val="24292E"/>
                </a:solidFill>
              </a:rPr>
            </a:br>
            <a:r>
              <a:rPr lang="en" sz="1800">
                <a:solidFill>
                  <a:srgbClr val="24292E"/>
                </a:solidFill>
              </a:rPr>
              <a:t>outline a strategy by which you would identify </a:t>
            </a:r>
            <a:br>
              <a:rPr lang="en" sz="1800">
                <a:solidFill>
                  <a:srgbClr val="24292E"/>
                </a:solidFill>
              </a:rPr>
            </a:br>
            <a:r>
              <a:rPr lang="en" sz="1800">
                <a:solidFill>
                  <a:srgbClr val="24292E"/>
                </a:solidFill>
              </a:rPr>
              <a:t>which neighborhoods in our city are seeing signs </a:t>
            </a:r>
            <a:br>
              <a:rPr lang="en" sz="1800">
                <a:solidFill>
                  <a:srgbClr val="24292E"/>
                </a:solidFill>
              </a:rPr>
            </a:br>
            <a:r>
              <a:rPr lang="en" sz="1800">
                <a:solidFill>
                  <a:srgbClr val="24292E"/>
                </a:solidFill>
              </a:rPr>
              <a:t>of gentrification.</a:t>
            </a:r>
            <a:endParaRPr sz="1800">
              <a:solidFill>
                <a:srgbClr val="24292E"/>
              </a:solidFill>
            </a:endParaRPr>
          </a:p>
          <a:p>
            <a:pPr indent="0" lvl="0" marL="0" rtl="0" algn="l">
              <a:spcBef>
                <a:spcPts val="1000"/>
              </a:spcBef>
              <a:spcAft>
                <a:spcPts val="0"/>
              </a:spcAft>
              <a:buClr>
                <a:schemeClr val="dk1"/>
              </a:buClr>
              <a:buSzPts val="1100"/>
              <a:buFont typeface="Arial"/>
              <a:buNone/>
            </a:pPr>
            <a:r>
              <a:t/>
            </a:r>
            <a:endParaRPr sz="1800">
              <a:solidFill>
                <a:srgbClr val="24292E"/>
              </a:solidFill>
            </a:endParaRPr>
          </a:p>
          <a:p>
            <a:pPr indent="0" lvl="0" marL="0" rtl="0" algn="l">
              <a:spcBef>
                <a:spcPts val="1000"/>
              </a:spcBef>
              <a:spcAft>
                <a:spcPts val="0"/>
              </a:spcAft>
              <a:buNone/>
            </a:pPr>
            <a:r>
              <a:t/>
            </a:r>
            <a:endParaRPr sz="1800">
              <a:solidFill>
                <a:srgbClr val="24292E"/>
              </a:solidFill>
            </a:endParaRPr>
          </a:p>
          <a:p>
            <a:pPr indent="0" lvl="0" marL="0" rtl="0" algn="l">
              <a:spcBef>
                <a:spcPts val="1000"/>
              </a:spcBef>
              <a:spcAft>
                <a:spcPts val="1000"/>
              </a:spcAft>
              <a:buNone/>
            </a:pPr>
            <a:r>
              <a:t/>
            </a:r>
            <a:endParaRPr sz="3000">
              <a:latin typeface="Roboto Light"/>
              <a:ea typeface="Roboto Light"/>
              <a:cs typeface="Roboto Light"/>
              <a:sym typeface="Roboto Light"/>
            </a:endParaRPr>
          </a:p>
        </p:txBody>
      </p:sp>
      <p:sp>
        <p:nvSpPr>
          <p:cNvPr id="2099" name="Google Shape;2099;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0" name="Google Shape;2100;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1" name="Google Shape;2101;p14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13 minutes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5" name="Shape 2105"/>
        <p:cNvGrpSpPr/>
        <p:nvPr/>
      </p:nvGrpSpPr>
      <p:grpSpPr>
        <a:xfrm>
          <a:off x="0" y="0"/>
          <a:ext cx="0" cy="0"/>
          <a:chOff x="0" y="0"/>
          <a:chExt cx="0" cy="0"/>
        </a:xfrm>
      </p:grpSpPr>
      <p:sp>
        <p:nvSpPr>
          <p:cNvPr id="2106" name="Google Shape;2106;p1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13 minutes</a:t>
            </a:r>
            <a:endParaRPr/>
          </a:p>
        </p:txBody>
      </p:sp>
      <p:sp>
        <p:nvSpPr>
          <p:cNvPr id="2107" name="Google Shape;210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8" name="Google Shape;2108;p145"/>
          <p:cNvSpPr txBox="1"/>
          <p:nvPr>
            <p:ph idx="1" type="subTitle"/>
          </p:nvPr>
        </p:nvSpPr>
        <p:spPr>
          <a:xfrm>
            <a:off x="0" y="675975"/>
            <a:ext cx="9144000" cy="2378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Specifically, how would you answer these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Pay special attention to details like:</a:t>
            </a:r>
            <a:endParaRPr/>
          </a:p>
        </p:txBody>
      </p:sp>
      <p:sp>
        <p:nvSpPr>
          <p:cNvPr id="2109" name="Google Shape;2109;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Activity: </a:t>
            </a:r>
            <a:r>
              <a:rPr lang="en">
                <a:latin typeface="Roboto Light"/>
                <a:ea typeface="Roboto Light"/>
                <a:cs typeface="Roboto Light"/>
                <a:sym typeface="Roboto Light"/>
              </a:rPr>
              <a:t>Predicting Gentrification</a:t>
            </a:r>
            <a:endParaRPr>
              <a:latin typeface="Roboto Light"/>
              <a:ea typeface="Roboto Light"/>
              <a:cs typeface="Roboto Light"/>
              <a:sym typeface="Roboto Light"/>
            </a:endParaRPr>
          </a:p>
        </p:txBody>
      </p:sp>
      <p:sp>
        <p:nvSpPr>
          <p:cNvPr id="2110" name="Google Shape;2110;p14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1" name="Google Shape;2111;p145"/>
          <p:cNvSpPr/>
          <p:nvPr/>
        </p:nvSpPr>
        <p:spPr>
          <a:xfrm>
            <a:off x="1003925" y="3796800"/>
            <a:ext cx="45525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45"/>
          <p:cNvSpPr txBox="1"/>
          <p:nvPr>
            <p:ph idx="1" type="subTitle"/>
          </p:nvPr>
        </p:nvSpPr>
        <p:spPr>
          <a:xfrm>
            <a:off x="-24600" y="3796875"/>
            <a:ext cx="55809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will you retrieve the data?</a:t>
            </a:r>
            <a:endParaRPr>
              <a:latin typeface="Roboto"/>
              <a:ea typeface="Roboto"/>
              <a:cs typeface="Roboto"/>
              <a:sym typeface="Roboto"/>
            </a:endParaRPr>
          </a:p>
        </p:txBody>
      </p:sp>
      <p:sp>
        <p:nvSpPr>
          <p:cNvPr id="2113" name="Google Shape;2113;p145"/>
          <p:cNvSpPr/>
          <p:nvPr/>
        </p:nvSpPr>
        <p:spPr>
          <a:xfrm>
            <a:off x="1003800" y="4234925"/>
            <a:ext cx="45525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45"/>
          <p:cNvSpPr txBox="1"/>
          <p:nvPr>
            <p:ph idx="2" type="subTitle"/>
          </p:nvPr>
        </p:nvSpPr>
        <p:spPr>
          <a:xfrm>
            <a:off x="0" y="4235050"/>
            <a:ext cx="58527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does your final “story” look like?</a:t>
            </a:r>
            <a:endParaRPr>
              <a:latin typeface="Roboto"/>
              <a:ea typeface="Roboto"/>
              <a:cs typeface="Roboto"/>
              <a:sym typeface="Roboto"/>
            </a:endParaRPr>
          </a:p>
        </p:txBody>
      </p:sp>
      <p:sp>
        <p:nvSpPr>
          <p:cNvPr id="2115" name="Google Shape;2115;p145"/>
          <p:cNvSpPr/>
          <p:nvPr/>
        </p:nvSpPr>
        <p:spPr>
          <a:xfrm>
            <a:off x="1003750" y="3358550"/>
            <a:ext cx="45525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45"/>
          <p:cNvSpPr txBox="1"/>
          <p:nvPr>
            <p:ph idx="3" type="subTitle"/>
          </p:nvPr>
        </p:nvSpPr>
        <p:spPr>
          <a:xfrm>
            <a:off x="0" y="3358675"/>
            <a:ext cx="55032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data will you use to build your model?</a:t>
            </a:r>
            <a:endParaRPr>
              <a:latin typeface="Roboto"/>
              <a:ea typeface="Roboto"/>
              <a:cs typeface="Roboto"/>
              <a:sym typeface="Roboto"/>
            </a:endParaRPr>
          </a:p>
        </p:txBody>
      </p:sp>
      <p:sp>
        <p:nvSpPr>
          <p:cNvPr id="2117" name="Google Shape;2117;p145"/>
          <p:cNvSpPr/>
          <p:nvPr/>
        </p:nvSpPr>
        <p:spPr>
          <a:xfrm>
            <a:off x="1003900" y="20590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5"/>
          <p:cNvSpPr txBox="1"/>
          <p:nvPr>
            <p:ph idx="4" type="subTitle"/>
          </p:nvPr>
        </p:nvSpPr>
        <p:spPr>
          <a:xfrm>
            <a:off x="-24725" y="2059175"/>
            <a:ext cx="91440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proxies might we use to identify gentrification in non-obvious ways?</a:t>
            </a:r>
            <a:endParaRPr>
              <a:latin typeface="Roboto"/>
              <a:ea typeface="Roboto"/>
              <a:cs typeface="Roboto"/>
              <a:sym typeface="Roboto"/>
            </a:endParaRPr>
          </a:p>
        </p:txBody>
      </p:sp>
      <p:sp>
        <p:nvSpPr>
          <p:cNvPr id="2119" name="Google Shape;2119;p145"/>
          <p:cNvSpPr/>
          <p:nvPr/>
        </p:nvSpPr>
        <p:spPr>
          <a:xfrm>
            <a:off x="1003775" y="24971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45"/>
          <p:cNvSpPr txBox="1"/>
          <p:nvPr>
            <p:ph idx="5" type="subTitle"/>
          </p:nvPr>
        </p:nvSpPr>
        <p:spPr>
          <a:xfrm>
            <a:off x="0" y="24973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might you create a visualization of this data to best “tell the story”? </a:t>
            </a:r>
            <a:endParaRPr>
              <a:latin typeface="Roboto"/>
              <a:ea typeface="Roboto"/>
              <a:cs typeface="Roboto"/>
              <a:sym typeface="Roboto"/>
            </a:endParaRPr>
          </a:p>
        </p:txBody>
      </p:sp>
      <p:sp>
        <p:nvSpPr>
          <p:cNvPr id="2121" name="Google Shape;2121;p145"/>
          <p:cNvSpPr/>
          <p:nvPr/>
        </p:nvSpPr>
        <p:spPr>
          <a:xfrm>
            <a:off x="1003775" y="11826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45"/>
          <p:cNvSpPr txBox="1"/>
          <p:nvPr>
            <p:ph idx="6" type="subTitle"/>
          </p:nvPr>
        </p:nvSpPr>
        <p:spPr>
          <a:xfrm>
            <a:off x="0" y="11828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observable signs can we detect to suggest gentrification is happening? </a:t>
            </a:r>
            <a:endParaRPr>
              <a:latin typeface="Roboto"/>
              <a:ea typeface="Roboto"/>
              <a:cs typeface="Roboto"/>
              <a:sym typeface="Roboto"/>
            </a:endParaRPr>
          </a:p>
        </p:txBody>
      </p:sp>
      <p:sp>
        <p:nvSpPr>
          <p:cNvPr id="2123" name="Google Shape;2123;p145"/>
          <p:cNvSpPr/>
          <p:nvPr/>
        </p:nvSpPr>
        <p:spPr>
          <a:xfrm>
            <a:off x="1003775" y="1620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45"/>
          <p:cNvSpPr txBox="1"/>
          <p:nvPr>
            <p:ph idx="7" type="subTitle"/>
          </p:nvPr>
        </p:nvSpPr>
        <p:spPr>
          <a:xfrm>
            <a:off x="0" y="16209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means can we use to determine how long the trend has been happening?</a:t>
            </a:r>
            <a:endParaRPr>
              <a:latin typeface="Roboto"/>
              <a:ea typeface="Roboto"/>
              <a:cs typeface="Roboto"/>
              <a:sym typeface="Roboto"/>
            </a:endParaRPr>
          </a:p>
        </p:txBody>
      </p:sp>
      <p:pic>
        <p:nvPicPr>
          <p:cNvPr id="2125" name="Google Shape;2125;p145"/>
          <p:cNvPicPr preferRelativeResize="0"/>
          <p:nvPr/>
        </p:nvPicPr>
        <p:blipFill rotWithShape="1">
          <a:blip r:embed="rId3">
            <a:alphaModFix/>
          </a:blip>
          <a:srcRect b="1830" l="0" r="0" t="1830"/>
          <a:stretch/>
        </p:blipFill>
        <p:spPr>
          <a:xfrm>
            <a:off x="429768" y="1185672"/>
            <a:ext cx="475488" cy="361371"/>
          </a:xfrm>
          <a:prstGeom prst="rect">
            <a:avLst/>
          </a:prstGeom>
          <a:noFill/>
          <a:ln>
            <a:noFill/>
          </a:ln>
        </p:spPr>
      </p:pic>
      <p:pic>
        <p:nvPicPr>
          <p:cNvPr id="2126" name="Google Shape;2126;p145"/>
          <p:cNvPicPr preferRelativeResize="0"/>
          <p:nvPr/>
        </p:nvPicPr>
        <p:blipFill rotWithShape="1">
          <a:blip r:embed="rId3">
            <a:alphaModFix/>
          </a:blip>
          <a:srcRect b="1830" l="0" r="0" t="1830"/>
          <a:stretch/>
        </p:blipFill>
        <p:spPr>
          <a:xfrm>
            <a:off x="429768" y="1633728"/>
            <a:ext cx="475488" cy="361371"/>
          </a:xfrm>
          <a:prstGeom prst="rect">
            <a:avLst/>
          </a:prstGeom>
          <a:noFill/>
          <a:ln>
            <a:noFill/>
          </a:ln>
        </p:spPr>
      </p:pic>
      <p:pic>
        <p:nvPicPr>
          <p:cNvPr id="2127" name="Google Shape;2127;p145"/>
          <p:cNvPicPr preferRelativeResize="0"/>
          <p:nvPr/>
        </p:nvPicPr>
        <p:blipFill rotWithShape="1">
          <a:blip r:embed="rId3">
            <a:alphaModFix/>
          </a:blip>
          <a:srcRect b="1830" l="0" r="0" t="1830"/>
          <a:stretch/>
        </p:blipFill>
        <p:spPr>
          <a:xfrm>
            <a:off x="429768" y="2053047"/>
            <a:ext cx="475488" cy="361371"/>
          </a:xfrm>
          <a:prstGeom prst="rect">
            <a:avLst/>
          </a:prstGeom>
          <a:noFill/>
          <a:ln>
            <a:noFill/>
          </a:ln>
        </p:spPr>
      </p:pic>
      <p:pic>
        <p:nvPicPr>
          <p:cNvPr id="2128" name="Google Shape;2128;p145"/>
          <p:cNvPicPr preferRelativeResize="0"/>
          <p:nvPr/>
        </p:nvPicPr>
        <p:blipFill rotWithShape="1">
          <a:blip r:embed="rId3">
            <a:alphaModFix/>
          </a:blip>
          <a:srcRect b="1830" l="0" r="0" t="1830"/>
          <a:stretch/>
        </p:blipFill>
        <p:spPr>
          <a:xfrm>
            <a:off x="429768" y="2501103"/>
            <a:ext cx="475488" cy="361371"/>
          </a:xfrm>
          <a:prstGeom prst="rect">
            <a:avLst/>
          </a:prstGeom>
          <a:noFill/>
          <a:ln>
            <a:noFill/>
          </a:ln>
        </p:spPr>
      </p:pic>
      <p:pic>
        <p:nvPicPr>
          <p:cNvPr id="2129" name="Google Shape;2129;p145"/>
          <p:cNvPicPr preferRelativeResize="0"/>
          <p:nvPr/>
        </p:nvPicPr>
        <p:blipFill rotWithShape="1">
          <a:blip r:embed="rId4">
            <a:alphaModFix/>
          </a:blip>
          <a:srcRect b="1037" l="0" r="0" t="1047"/>
          <a:stretch/>
        </p:blipFill>
        <p:spPr>
          <a:xfrm>
            <a:off x="429768" y="3361944"/>
            <a:ext cx="475488" cy="361371"/>
          </a:xfrm>
          <a:prstGeom prst="rect">
            <a:avLst/>
          </a:prstGeom>
          <a:noFill/>
          <a:ln>
            <a:noFill/>
          </a:ln>
        </p:spPr>
      </p:pic>
      <p:pic>
        <p:nvPicPr>
          <p:cNvPr id="2130" name="Google Shape;2130;p145"/>
          <p:cNvPicPr preferRelativeResize="0"/>
          <p:nvPr/>
        </p:nvPicPr>
        <p:blipFill rotWithShape="1">
          <a:blip r:embed="rId5">
            <a:alphaModFix/>
          </a:blip>
          <a:srcRect b="1037" l="0" r="0" t="1047"/>
          <a:stretch/>
        </p:blipFill>
        <p:spPr>
          <a:xfrm>
            <a:off x="429768" y="3800856"/>
            <a:ext cx="475488" cy="361371"/>
          </a:xfrm>
          <a:prstGeom prst="rect">
            <a:avLst/>
          </a:prstGeom>
          <a:noFill/>
          <a:ln>
            <a:noFill/>
          </a:ln>
        </p:spPr>
      </p:pic>
      <p:pic>
        <p:nvPicPr>
          <p:cNvPr id="2131" name="Google Shape;2131;p145"/>
          <p:cNvPicPr preferRelativeResize="0"/>
          <p:nvPr/>
        </p:nvPicPr>
        <p:blipFill rotWithShape="1">
          <a:blip r:embed="rId6">
            <a:alphaModFix/>
          </a:blip>
          <a:srcRect b="1037" l="0" r="0" t="1047"/>
          <a:stretch/>
        </p:blipFill>
        <p:spPr>
          <a:xfrm>
            <a:off x="429768" y="4238463"/>
            <a:ext cx="475488" cy="3613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5" name="Google Shape;111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16" name="Google Shape;1116;p65"/>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117" name="Google Shape;1117;p65"/>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Perhaps you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are picturing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an Excel spreadsheet. </a:t>
            </a:r>
            <a:endParaRPr sz="3000">
              <a:solidFill>
                <a:schemeClr val="accent6"/>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5" name="Shape 2135"/>
        <p:cNvGrpSpPr/>
        <p:nvPr/>
      </p:nvGrpSpPr>
      <p:grpSpPr>
        <a:xfrm>
          <a:off x="0" y="0"/>
          <a:ext cx="0" cy="0"/>
          <a:chOff x="0" y="0"/>
          <a:chExt cx="0" cy="0"/>
        </a:xfrm>
      </p:grpSpPr>
      <p:sp>
        <p:nvSpPr>
          <p:cNvPr id="2136" name="Google Shape;2136;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7" name="Google Shape;2137;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sp>
        <p:nvSpPr>
          <p:cNvPr id="2142" name="Google Shape;2142;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Prepare for Next Class</a:t>
            </a:r>
            <a:endParaRPr/>
          </a:p>
        </p:txBody>
      </p:sp>
      <p:sp>
        <p:nvSpPr>
          <p:cNvPr id="2143" name="Google Shape;2143;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4" name="Google Shape;2144;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5" name="Google Shape;2145;p14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Next Class:</a:t>
            </a:r>
            <a:endParaRPr/>
          </a:p>
        </p:txBody>
      </p:sp>
      <p:sp>
        <p:nvSpPr>
          <p:cNvPr id="2146" name="Google Shape;2146;p147"/>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Make certain that you have Microsoft Excel installed.</a:t>
            </a:r>
            <a:endParaRPr sz="1600"/>
          </a:p>
        </p:txBody>
      </p:sp>
      <p:sp>
        <p:nvSpPr>
          <p:cNvPr id="2147" name="Google Shape;2147;p147"/>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Make certain that you have Slack installed and are actively looking at it.</a:t>
            </a:r>
            <a:endParaRPr sz="1600"/>
          </a:p>
        </p:txBody>
      </p:sp>
      <p:sp>
        <p:nvSpPr>
          <p:cNvPr id="2148" name="Google Shape;2148;p147"/>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Figure out where the Git repository for our class is.</a:t>
            </a:r>
            <a:endParaRPr sz="1600"/>
          </a:p>
        </p:txBody>
      </p:sp>
      <p:sp>
        <p:nvSpPr>
          <p:cNvPr id="2149" name="Google Shape;2149;p147"/>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Figure out where class videos will be posted.</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sp>
        <p:nvSpPr>
          <p:cNvPr id="2154" name="Google Shape;215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5" name="Google Shape;2155;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6" name="Google Shape;2156;p14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